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1"/>
  </p:notesMasterIdLst>
  <p:sldIdLst>
    <p:sldId id="256" r:id="rId2"/>
    <p:sldId id="257" r:id="rId3"/>
    <p:sldId id="258" r:id="rId4"/>
    <p:sldId id="259" r:id="rId5"/>
    <p:sldId id="260" r:id="rId6"/>
    <p:sldId id="261" r:id="rId7"/>
    <p:sldId id="262" r:id="rId8"/>
    <p:sldId id="263" r:id="rId9"/>
    <p:sldId id="264" r:id="rId10"/>
    <p:sldId id="265" r:id="rId11"/>
    <p:sldId id="268" r:id="rId12"/>
    <p:sldId id="269" r:id="rId13"/>
    <p:sldId id="270" r:id="rId14"/>
    <p:sldId id="271" r:id="rId15"/>
    <p:sldId id="272" r:id="rId16"/>
    <p:sldId id="273" r:id="rId17"/>
    <p:sldId id="274" r:id="rId18"/>
    <p:sldId id="275" r:id="rId19"/>
    <p:sldId id="266" r:id="rId20"/>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D0CB862-90A9-9D48-95F6-78D4D0E41AB5}" v="50" dt="2025-10-14T04:49:07.99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285"/>
    <p:restoredTop sz="63119"/>
  </p:normalViewPr>
  <p:slideViewPr>
    <p:cSldViewPr snapToGrid="0" snapToObjects="1">
      <p:cViewPr varScale="1">
        <p:scale>
          <a:sx n="179" d="100"/>
          <a:sy n="179" d="100"/>
        </p:scale>
        <p:origin x="2984"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84727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Introduction</a:t>
            </a:r>
          </a:p>
          <a:p>
            <a:endParaRPr lang="en-US" dirty="0"/>
          </a:p>
          <a:p>
            <a:r>
              <a:rPr lang="en-US" dirty="0"/>
              <a:t>This framework, of sorts, came about from a large number of discussion with people as they asked me how I do certain things with AI. </a:t>
            </a:r>
          </a:p>
          <a:p>
            <a:endParaRPr lang="en-US" dirty="0"/>
          </a:p>
          <a:p>
            <a:r>
              <a:rPr lang="en-US" dirty="0"/>
              <a:t>After saying the same things over and over again, I decided to put my answers together into a document.</a:t>
            </a:r>
          </a:p>
          <a:p>
            <a:endParaRPr lang="en-US" dirty="0"/>
          </a:p>
          <a:p>
            <a:r>
              <a:rPr lang="en-US" dirty="0"/>
              <a:t>Then, being a former web developer, I built it into a website, put it under creative commons licensing for non-commercial use and put it out in the world. </a:t>
            </a:r>
          </a:p>
          <a:p>
            <a:endParaRPr lang="en-US" dirty="0"/>
          </a:p>
          <a:p>
            <a:r>
              <a:rPr lang="en-US" dirty="0"/>
              <a:t>In all honesty, I didn’t think this presentation would happen. Back when we submitted proposals I really thought we would be to a place where prompting would matter as much. Then the highly acclaimed GPT-5 came out and I found myself going back to my own advice to get it to do things I wanted it to do.</a:t>
            </a:r>
          </a:p>
          <a:p>
            <a:endParaRPr lang="en-US" dirty="0"/>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 prompt I spent a lot of time refining.</a:t>
            </a:r>
          </a:p>
          <a:p>
            <a:r>
              <a:rPr lang="en-US" dirty="0"/>
              <a:t>We reworked a ton of course outcomes at UACCB last academic year. </a:t>
            </a:r>
          </a:p>
          <a:p>
            <a:r>
              <a:rPr lang="en-US" dirty="0"/>
              <a:t>During the process, I was finishing up developing this framework. </a:t>
            </a:r>
          </a:p>
          <a:p>
            <a:r>
              <a:rPr lang="en-US" dirty="0"/>
              <a:t>My thought experiment became, “can I build a prompt to do what we are doing with course outcomes right now.” </a:t>
            </a:r>
          </a:p>
          <a:p>
            <a:r>
              <a:rPr lang="en-US" dirty="0"/>
              <a:t>I wanted to know how close I could get it and what information AI needed to pull it off. </a:t>
            </a:r>
          </a:p>
          <a:p>
            <a:endParaRPr lang="en-US" dirty="0"/>
          </a:p>
          <a:p>
            <a:r>
              <a:rPr lang="en-US" dirty="0"/>
              <a:t>This prompt uses a templating syntax that I created and also put out there for anyone to use, there is a link to it at the end of the presentations as well. </a:t>
            </a:r>
          </a:p>
          <a:p>
            <a:endParaRPr lang="en-US" dirty="0"/>
          </a:p>
          <a:p>
            <a:r>
              <a:rPr lang="en-US" dirty="0"/>
              <a:t>So, I created this monstrosity of a prompt. </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74C527-8876-C3C6-97C0-9545608071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7E229B4-851A-1FE4-83A3-CAE52FE614C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71FFE1E-550F-A76E-25EF-C56BA977C978}"/>
              </a:ext>
            </a:extLst>
          </p:cNvPr>
          <p:cNvSpPr>
            <a:spLocks noGrp="1"/>
          </p:cNvSpPr>
          <p:nvPr>
            <p:ph type="body" idx="1"/>
          </p:nvPr>
        </p:nvSpPr>
        <p:spPr/>
        <p:txBody>
          <a:bodyPr/>
          <a:lstStyle/>
          <a:p>
            <a:r>
              <a:rPr lang="en-US" dirty="0"/>
              <a:t>Don’t worry, we will go section by section.</a:t>
            </a:r>
          </a:p>
        </p:txBody>
      </p:sp>
      <p:sp>
        <p:nvSpPr>
          <p:cNvPr id="4" name="Slide Number Placeholder 3">
            <a:extLst>
              <a:ext uri="{FF2B5EF4-FFF2-40B4-BE49-F238E27FC236}">
                <a16:creationId xmlns:a16="http://schemas.microsoft.com/office/drawing/2014/main" id="{BE04A996-9D5A-BA02-4DEC-F65BFD6E3AFB}"/>
              </a:ext>
            </a:extLst>
          </p:cNvPr>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22260693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36366A-3DE4-9198-AE53-B36D9020C7E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F6699C2-2DD6-856B-6270-4494BD6F629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38D22C1-A248-384C-D919-E7E1D6E4C60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85BD101-8ECB-E07D-FDD3-2CD80AB42981}"/>
              </a:ext>
            </a:extLst>
          </p:cNvPr>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2703964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0563B5-DF7E-9F56-29C2-DB6C07107B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747999-BB66-F556-FAE9-6B25B596A4C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843CC32-B06D-4A74-4428-6AA29D08A441}"/>
              </a:ext>
            </a:extLst>
          </p:cNvPr>
          <p:cNvSpPr>
            <a:spLocks noGrp="1"/>
          </p:cNvSpPr>
          <p:nvPr>
            <p:ph type="body" idx="1"/>
          </p:nvPr>
        </p:nvSpPr>
        <p:spPr/>
        <p:txBody>
          <a:bodyPr/>
          <a:lstStyle/>
          <a:p>
            <a:r>
              <a:rPr lang="en-US" dirty="0"/>
              <a:t>The example assessment type was just me seeing if it could do it at any legitimate quality level. </a:t>
            </a:r>
          </a:p>
          <a:p>
            <a:r>
              <a:rPr lang="en-US" dirty="0"/>
              <a:t>Pure curiosity here.</a:t>
            </a:r>
          </a:p>
        </p:txBody>
      </p:sp>
      <p:sp>
        <p:nvSpPr>
          <p:cNvPr id="4" name="Slide Number Placeholder 3">
            <a:extLst>
              <a:ext uri="{FF2B5EF4-FFF2-40B4-BE49-F238E27FC236}">
                <a16:creationId xmlns:a16="http://schemas.microsoft.com/office/drawing/2014/main" id="{38EB8DCB-9918-BE68-6976-80F3DC0C928E}"/>
              </a:ext>
            </a:extLst>
          </p:cNvPr>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27190646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4EA731-A72C-19A5-0444-B609485D5BB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7ED313-8613-6DDB-6D87-3943FE3A1BB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E74F112-7106-F940-868B-13295926887B}"/>
              </a:ext>
            </a:extLst>
          </p:cNvPr>
          <p:cNvSpPr>
            <a:spLocks noGrp="1"/>
          </p:cNvSpPr>
          <p:nvPr>
            <p:ph type="body" idx="1"/>
          </p:nvPr>
        </p:nvSpPr>
        <p:spPr/>
        <p:txBody>
          <a:bodyPr/>
          <a:lstStyle/>
          <a:p>
            <a:r>
              <a:rPr lang="en-US" dirty="0"/>
              <a:t>Avoid – AI is hit or miss on telling it was not to do. The models are getting better but it is still hit or miss, in my opinion. </a:t>
            </a:r>
          </a:p>
          <a:p>
            <a:endParaRPr lang="en-US" dirty="0"/>
          </a:p>
          <a:p>
            <a:r>
              <a:rPr lang="en-US" dirty="0"/>
              <a:t>I just have a personal preference against these particular ways to start an outcome.</a:t>
            </a:r>
          </a:p>
          <a:p>
            <a:endParaRPr lang="en-US" dirty="0"/>
          </a:p>
          <a:p>
            <a:r>
              <a:rPr lang="en-US" dirty="0"/>
              <a:t>Additional details: I’ll show what that looks like and where it came from when we get there. </a:t>
            </a:r>
          </a:p>
        </p:txBody>
      </p:sp>
      <p:sp>
        <p:nvSpPr>
          <p:cNvPr id="4" name="Slide Number Placeholder 3">
            <a:extLst>
              <a:ext uri="{FF2B5EF4-FFF2-40B4-BE49-F238E27FC236}">
                <a16:creationId xmlns:a16="http://schemas.microsoft.com/office/drawing/2014/main" id="{8B48B581-4960-1A22-B3FE-1E889FA091BC}"/>
              </a:ext>
            </a:extLst>
          </p:cNvPr>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4670230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2969FB-9116-9E16-96CB-262E62C8C99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35E8DF-6E0D-E253-212C-C277699C3D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5F7209D-ECF6-1313-5031-49F107E2FA9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BD5ED4B-88D0-E897-8FE1-C77705F51E3E}"/>
              </a:ext>
            </a:extLst>
          </p:cNvPr>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2991869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86DB01-5F62-737E-638E-CD9C413294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56F9FC-5C38-CDED-AA5F-02460BCEF08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11C9891-1B79-63F4-1AAB-872267368979}"/>
              </a:ext>
            </a:extLst>
          </p:cNvPr>
          <p:cNvSpPr>
            <a:spLocks noGrp="1"/>
          </p:cNvSpPr>
          <p:nvPr>
            <p:ph type="body" idx="1"/>
          </p:nvPr>
        </p:nvSpPr>
        <p:spPr/>
        <p:txBody>
          <a:bodyPr/>
          <a:lstStyle/>
          <a:p>
            <a:r>
              <a:rPr lang="en-US" dirty="0"/>
              <a:t>Additional Details</a:t>
            </a:r>
          </a:p>
          <a:p>
            <a:r>
              <a:rPr lang="en-US" dirty="0"/>
              <a:t>* This came from an interaction with our CDL instructor.</a:t>
            </a:r>
          </a:p>
          <a:p>
            <a:pPr marL="171450" indent="-171450">
              <a:buFont typeface="Arial" panose="020B0604020202020204" pitchFamily="34" charset="0"/>
              <a:buChar char="•"/>
            </a:pPr>
            <a:r>
              <a:rPr lang="en-US" dirty="0"/>
              <a:t>He was a little frustrated and was having a hard time getting where he needed to be on outcomes</a:t>
            </a:r>
          </a:p>
          <a:p>
            <a:pPr marL="171450" indent="-171450">
              <a:buFont typeface="Arial" panose="020B0604020202020204" pitchFamily="34" charset="0"/>
              <a:buChar char="•"/>
            </a:pPr>
            <a:r>
              <a:rPr lang="en-US" dirty="0"/>
              <a:t>So, I just say down and had a half hour conversation with him about his course</a:t>
            </a:r>
          </a:p>
          <a:p>
            <a:pPr marL="628650" lvl="1" indent="-171450">
              <a:buFont typeface="Arial" panose="020B0604020202020204" pitchFamily="34" charset="0"/>
              <a:buChar char="•"/>
            </a:pPr>
            <a:r>
              <a:rPr lang="en-US" dirty="0"/>
              <a:t>What did the state test require</a:t>
            </a:r>
          </a:p>
          <a:p>
            <a:pPr marL="628650" lvl="1" indent="-171450">
              <a:buFont typeface="Arial" panose="020B0604020202020204" pitchFamily="34" charset="0"/>
              <a:buChar char="•"/>
            </a:pPr>
            <a:r>
              <a:rPr lang="en-US" dirty="0"/>
              <a:t>What did he look for and expect from the students</a:t>
            </a:r>
          </a:p>
          <a:p>
            <a:pPr marL="628650" lvl="1" indent="-171450">
              <a:buFont typeface="Arial" panose="020B0604020202020204" pitchFamily="34" charset="0"/>
              <a:buChar char="•"/>
            </a:pPr>
            <a:r>
              <a:rPr lang="en-US" dirty="0"/>
              <a:t>How did he make sure they learn those things</a:t>
            </a:r>
          </a:p>
          <a:p>
            <a:pPr marL="628650" lvl="1" indent="-171450">
              <a:buFont typeface="Arial" panose="020B0604020202020204" pitchFamily="34" charset="0"/>
              <a:buChar char="•"/>
            </a:pPr>
            <a:r>
              <a:rPr lang="en-US" dirty="0"/>
              <a:t>How did he assign grades</a:t>
            </a:r>
          </a:p>
          <a:p>
            <a:pPr marL="628650" lvl="1" indent="-171450">
              <a:buFont typeface="Arial" panose="020B0604020202020204" pitchFamily="34" charset="0"/>
              <a:buChar char="•"/>
            </a:pPr>
            <a:r>
              <a:rPr lang="en-US" dirty="0"/>
              <a:t>Etc.</a:t>
            </a:r>
          </a:p>
          <a:p>
            <a:pPr marL="628650" lvl="1" indent="-171450">
              <a:buFont typeface="Arial" panose="020B0604020202020204" pitchFamily="34" charset="0"/>
              <a:buChar char="•"/>
            </a:pPr>
            <a:endParaRPr lang="en-US" dirty="0"/>
          </a:p>
          <a:p>
            <a:pPr marL="171450" lvl="0" indent="-171450">
              <a:buFont typeface="Arial" panose="020B0604020202020204" pitchFamily="34" charset="0"/>
              <a:buChar char="•"/>
            </a:pPr>
            <a:r>
              <a:rPr lang="en-US" dirty="0"/>
              <a:t>I took the notes from the conversation, and basically narrated the conversation into this part of the prompt. </a:t>
            </a:r>
          </a:p>
          <a:p>
            <a:pPr marL="171450" lvl="0" indent="-171450">
              <a:buFont typeface="Arial" panose="020B0604020202020204" pitchFamily="34" charset="0"/>
              <a:buChar char="•"/>
            </a:pPr>
            <a:endParaRPr lang="en-US" dirty="0"/>
          </a:p>
          <a:p>
            <a:pPr marL="171450" lvl="0" indent="-171450">
              <a:buFont typeface="Arial" panose="020B0604020202020204" pitchFamily="34" charset="0"/>
              <a:buChar char="•"/>
            </a:pPr>
            <a:r>
              <a:rPr lang="en-US" dirty="0"/>
              <a:t>This is a good place to take about specific things the instructor does or a specific topic that needs covered (safety in a welding class, for example)</a:t>
            </a:r>
          </a:p>
        </p:txBody>
      </p:sp>
      <p:sp>
        <p:nvSpPr>
          <p:cNvPr id="4" name="Slide Number Placeholder 3">
            <a:extLst>
              <a:ext uri="{FF2B5EF4-FFF2-40B4-BE49-F238E27FC236}">
                <a16:creationId xmlns:a16="http://schemas.microsoft.com/office/drawing/2014/main" id="{21779A11-294D-9DC3-BD63-06A27F8BA510}"/>
              </a:ext>
            </a:extLst>
          </p:cNvPr>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347619238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411B5E-E30B-FE49-43BF-7EB7E8286E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4F59503-2147-EF33-E8F6-36CA3147F6D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EEE835F-A085-A208-4133-EF6B6FF2B407}"/>
              </a:ext>
            </a:extLst>
          </p:cNvPr>
          <p:cNvSpPr>
            <a:spLocks noGrp="1"/>
          </p:cNvSpPr>
          <p:nvPr>
            <p:ph type="body" idx="1"/>
          </p:nvPr>
        </p:nvSpPr>
        <p:spPr/>
        <p:txBody>
          <a:bodyPr/>
          <a:lstStyle/>
          <a:p>
            <a:r>
              <a:rPr lang="en-US" dirty="0"/>
              <a:t>This uses markdown for formatting because most AI actually use markdown in the background for formatting the text you see on the screen. </a:t>
            </a:r>
          </a:p>
          <a:p>
            <a:r>
              <a:rPr lang="en-US" dirty="0"/>
              <a:t>It is an easy plaintext way of formatting information. </a:t>
            </a:r>
          </a:p>
          <a:p>
            <a:endParaRPr lang="en-US" dirty="0"/>
          </a:p>
          <a:p>
            <a:r>
              <a:rPr lang="en-US" dirty="0"/>
              <a:t>## is a level 2 heading</a:t>
            </a:r>
          </a:p>
          <a:p>
            <a:r>
              <a:rPr lang="en-US" dirty="0"/>
              <a:t>* Is a bullet</a:t>
            </a:r>
          </a:p>
        </p:txBody>
      </p:sp>
      <p:sp>
        <p:nvSpPr>
          <p:cNvPr id="4" name="Slide Number Placeholder 3">
            <a:extLst>
              <a:ext uri="{FF2B5EF4-FFF2-40B4-BE49-F238E27FC236}">
                <a16:creationId xmlns:a16="http://schemas.microsoft.com/office/drawing/2014/main" id="{2A5490C1-E413-D3F0-3AF1-9AF47C2AFAF9}"/>
              </a:ext>
            </a:extLst>
          </p:cNvPr>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216060457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71450" y="1143000"/>
            <a:ext cx="5486400" cy="3086100"/>
          </a:xfrm>
          <a:prstGeom prst="rect">
            <a:avLst/>
          </a:prstGeom>
          <a:noFill/>
          <a:ln w="12700">
            <a:solidFill>
              <a:prstClr val="black"/>
            </a:solidFill>
          </a:ln>
        </p:spPr>
      </p:sp>
      <p:sp>
        <p:nvSpPr>
          <p:cNvPr id="3" name="Notes Placeholder 2"/>
          <p:cNvSpPr>
            <a:spLocks noGrp="1"/>
          </p:cNvSpPr>
          <p:nvPr>
            <p:ph type="body" idx="1"/>
          </p:nvPr>
        </p:nvSpPr>
        <p:spPr>
          <a:xfrm>
            <a:off x="514350" y="4400550"/>
            <a:ext cx="4114800" cy="3600450"/>
          </a:xfrm>
          <a:prstGeom prst="rect">
            <a:avLst/>
          </a:prstGeom>
        </p:spPr>
        <p:txBody>
          <a:bodyPr/>
          <a:lstStyle/>
          <a:p>
            <a:r>
              <a:rPr lang="en-US" dirty="0"/>
              <a:t>These are the answers I gave to the placeholder areas of the prompt.</a:t>
            </a:r>
          </a:p>
          <a:p>
            <a:endParaRPr lang="en-US" dirty="0"/>
          </a:p>
        </p:txBody>
      </p:sp>
    </p:spTree>
    <p:extLst>
      <p:ext uri="{BB962C8B-B14F-4D97-AF65-F5344CB8AC3E}">
        <p14:creationId xmlns:p14="http://schemas.microsoft.com/office/powerpoint/2010/main" val="7391014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called PEACE a modular framework. I didn’t know what else to call it really. I feel like framework isn’t the correct wording but it’s the best I could come up with. </a:t>
            </a:r>
          </a:p>
          <a:p>
            <a:endParaRPr lang="en-US" dirty="0"/>
          </a:p>
          <a:p>
            <a:r>
              <a:rPr lang="en-US" dirty="0"/>
              <a:t>I’ve created and tried thousands of prompts on everything from big foundational models like OpenAI’s GPT, </a:t>
            </a:r>
            <a:r>
              <a:rPr lang="en-US" dirty="0" err="1"/>
              <a:t>Anthropic’s</a:t>
            </a:r>
            <a:r>
              <a:rPr lang="en-US" dirty="0"/>
              <a:t> Claude, Google’s Gemini, </a:t>
            </a:r>
            <a:r>
              <a:rPr lang="en-US" dirty="0" err="1"/>
              <a:t>xAI’s</a:t>
            </a:r>
            <a:r>
              <a:rPr lang="en-US" dirty="0"/>
              <a:t> Grok, Mistral AI’s large and small models. I even tried some of this on the tiny Microsoft Phi models made to run on low power devices. </a:t>
            </a:r>
          </a:p>
          <a:p>
            <a:endParaRPr lang="en-US" dirty="0"/>
          </a:p>
          <a:p>
            <a:r>
              <a:rPr lang="en-US" dirty="0"/>
              <a:t>Was it super scientific? Not really. Did I learn some stuff. Yeah, I think so. </a:t>
            </a:r>
          </a:p>
          <a:p>
            <a:endParaRPr lang="en-US" dirty="0"/>
          </a:p>
          <a:p>
            <a:r>
              <a:rPr lang="en-US" dirty="0"/>
              <a:t>I ended up with 5 principles and I call them PEACE.</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I’ll get into each one individually and then, if we have time, will go over a relatively complex prompt I created earlier this year. </a:t>
            </a:r>
          </a:p>
          <a:p>
            <a:endParaRPr lang="en-US" dirty="0"/>
          </a:p>
          <a:p>
            <a:r>
              <a:rPr lang="en-US" dirty="0"/>
              <a:t>P – Politeness</a:t>
            </a:r>
          </a:p>
          <a:p>
            <a:r>
              <a:rPr lang="en-US" dirty="0"/>
              <a:t>E – </a:t>
            </a:r>
            <a:r>
              <a:rPr lang="en-US" dirty="0" err="1"/>
              <a:t>Experise</a:t>
            </a:r>
            <a:endParaRPr lang="en-US" dirty="0"/>
          </a:p>
          <a:p>
            <a:r>
              <a:rPr lang="en-US" dirty="0"/>
              <a:t>A – Ask (because “question” ruined every way of making this into a word)</a:t>
            </a:r>
          </a:p>
          <a:p>
            <a:r>
              <a:rPr lang="en-US" dirty="0"/>
              <a:t>C – Context, the single most important part of any prompt</a:t>
            </a:r>
          </a:p>
          <a:p>
            <a:r>
              <a:rPr lang="en-US" dirty="0"/>
              <a:t>E – Engage: because the word “clarify” would have been better but two C’s back-to-back seemed weird.</a:t>
            </a:r>
          </a:p>
          <a:p>
            <a:endParaRPr lang="en-US" dirty="0"/>
          </a:p>
          <a:p>
            <a:r>
              <a:rPr lang="en-US" dirty="0"/>
              <a:t>As we go through, and I present each principle, feel free to ask questions at the end of each.</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There‘s no hard proof that AI “responds better” to politeness</a:t>
            </a:r>
          </a:p>
          <a:p>
            <a:endParaRPr lang="en-US" dirty="0"/>
          </a:p>
          <a:p>
            <a:r>
              <a:rPr lang="en-US" dirty="0"/>
              <a:t>But many AI models are trained using human feedback, which means responses that sound more structured and cooperative tend to get rated higher. Over time, that kind of training could make AI more likely to produce detailed, thoughtful responses when the interaction feels collaborative rather than demanding.</a:t>
            </a:r>
          </a:p>
          <a:p>
            <a:endParaRPr lang="en-US" dirty="0"/>
          </a:p>
          <a:p>
            <a:r>
              <a:rPr lang="en-US" dirty="0"/>
              <a:t>From my own experience: polite, clear, and cooperative prompts consistently lead to better, more useful answers. AI doesn‘t “prefer” politeness, but positive, cooperative prompts often lead to better interactions and results.</a:t>
            </a:r>
          </a:p>
          <a:p>
            <a:endParaRPr lang="en-US" dirty="0"/>
          </a:p>
          <a:p>
            <a:endParaRPr lang="en-US" dirty="0"/>
          </a:p>
          <a:p>
            <a:r>
              <a:rPr lang="en-US" dirty="0"/>
              <a:t>On X (Twitter) on April 16, 2025, Sam Altman replied to a post asking how much OpenAI had “lost in electricity costs from people saying ‘please’ and ‘thank you’ to their models.” Altman wrote: “tens of millions of dollars well spent — you never know.”</a:t>
            </a:r>
          </a:p>
          <a:p>
            <a:endParaRPr lang="en-US" dirty="0"/>
          </a:p>
          <a:p>
            <a:r>
              <a:rPr lang="en-US" dirty="0"/>
              <a:t>Google co-founder Sergey Brin claims that threatening generative AI models produces better results.</a:t>
            </a:r>
          </a:p>
          <a:p>
            <a:endParaRPr lang="en-US" dirty="0"/>
          </a:p>
          <a:p>
            <a:r>
              <a:rPr lang="en-US" dirty="0"/>
              <a:t>"We don't circulate this too much in the AI community – not just our models but all models – tend to do better if you threaten them … with physical violence,”</a:t>
            </a:r>
          </a:p>
          <a:p>
            <a:endParaRPr lang="en-US" dirty="0"/>
          </a:p>
          <a:p>
            <a:r>
              <a:rPr lang="en-US" dirty="0"/>
              <a:t>Even if AI doesn‘t care how you talk to it, there‘s another big reason to be polite: it helps you communicate more clearly. AI is a tool, but it‘s also a problem-solving partner in many cases. Treat AI as a collaborator, not just a tool, and you‘ll likely get more structured, relevant responses.</a:t>
            </a:r>
          </a:p>
          <a:p>
            <a:endParaRPr lang="en-US" dirty="0"/>
          </a:p>
          <a:p>
            <a:r>
              <a:rPr lang="en-US" dirty="0"/>
              <a:t>At the end of the day, being polite to AI isn‘t about making AI “feel” anything—it‘s about getting the best possible response. And honestly? The world could use a little more politeness in general.</a:t>
            </a:r>
          </a:p>
          <a:p>
            <a:endParaRPr lang="en-US" dirty="0"/>
          </a:p>
          <a:p>
            <a:r>
              <a:rPr lang="en-US" dirty="0"/>
              <a:t>Questions?</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referring to chatbot type AI models. </a:t>
            </a:r>
          </a:p>
          <a:p>
            <a:endParaRPr lang="en-US" dirty="0"/>
          </a:p>
          <a:p>
            <a:r>
              <a:rPr lang="en-US" dirty="0"/>
              <a:t>AI is a generalist by default. If you don‘t specify the perspective you want it to take, it pulls from a broad knowledge base, which may or may not align with what you need. Establishing content expertise gives AI a focus, helping it generate responses aligned with the correct content area. This also assists in establishing context for your request.</a:t>
            </a:r>
          </a:p>
          <a:p>
            <a:endParaRPr lang="en-US" dirty="0"/>
          </a:p>
          <a:p>
            <a:r>
              <a:rPr lang="en-US" dirty="0"/>
              <a:t>This works hand-in-hand with context, coming up a bit later, but I have found that telling it to be a certain kind of expert does tend to change its approach to some things and, in some cases, the kind of language it uses. </a:t>
            </a:r>
          </a:p>
          <a:p>
            <a:endParaRPr lang="en-US" dirty="0"/>
          </a:p>
          <a:p>
            <a:r>
              <a:rPr lang="en-US" dirty="0"/>
              <a:t>Questions?</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Clear questions get clear answers. This is where a lot of people end up being a little vague in their prompting. </a:t>
            </a:r>
          </a:p>
          <a:p>
            <a:r>
              <a:rPr lang="en-US" dirty="0"/>
              <a:t>This is where you focus on what you need: a summary, an analysis, and explanation.</a:t>
            </a:r>
          </a:p>
          <a:p>
            <a:r>
              <a:rPr lang="en-US" dirty="0"/>
              <a:t>You define focus – let’s say you want a summary of a specific concept within a bigger context</a:t>
            </a:r>
          </a:p>
          <a:p>
            <a:r>
              <a:rPr lang="en-US" dirty="0"/>
              <a:t>Detail level: so this is where you ask it to give you a deep dive in a topic, key takeaways, short narrative, etc.</a:t>
            </a:r>
          </a:p>
          <a:p>
            <a:r>
              <a:rPr lang="en-US" dirty="0"/>
              <a:t>Form: do you want your results in bullets, narrative, paragraphs, tables, images, etc. </a:t>
            </a:r>
          </a:p>
          <a:p>
            <a:endParaRPr lang="en-US" dirty="0"/>
          </a:p>
          <a:p>
            <a:r>
              <a:rPr lang="en-US" dirty="0"/>
              <a:t>Questions?</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Context is king when prompting. You’ll also find that as AI companies talk about their new models and new products, what they really tend to talk about is ways they’ve figured out for you to provide AI more context.</a:t>
            </a:r>
          </a:p>
          <a:p>
            <a:r>
              <a:rPr lang="en-US" dirty="0"/>
              <a:t>At first you were just typing to it, per conversation. Then you could upload a file. Now you can upload, folders of files, or take ChatGPT which can retain memories of conversations and reference other conversations, or you can package things together as projects so it can pull from even more places. You’re seeing AI being able to connect to your google drive and things like that to get even more context. </a:t>
            </a:r>
          </a:p>
          <a:p>
            <a:endParaRPr lang="en-US" dirty="0"/>
          </a:p>
          <a:p>
            <a:r>
              <a:rPr lang="en-US" dirty="0"/>
              <a:t>Companies are also working on the number of tokens an AI can deal with at one time. </a:t>
            </a:r>
          </a:p>
          <a:p>
            <a:r>
              <a:rPr lang="en-US" dirty="0"/>
              <a:t>Roughly speaking, a token is about ¾ of a word, 1,000 tokens is about 750 words. Some claim their models can handle up to 1 million tokens. Which is War and Peace, with extra space left over. </a:t>
            </a:r>
          </a:p>
          <a:p>
            <a:r>
              <a:rPr lang="en-US" dirty="0"/>
              <a:t>Put simply, you’ve got some text to work with.</a:t>
            </a:r>
          </a:p>
          <a:p>
            <a:endParaRPr lang="en-US" dirty="0"/>
          </a:p>
          <a:p>
            <a:r>
              <a:rPr lang="en-US" dirty="0"/>
              <a:t>When establishing context for AI, you have to think about your own context. Think about what you knew walking into this room this morning.</a:t>
            </a:r>
          </a:p>
          <a:p>
            <a:r>
              <a:rPr lang="en-US" dirty="0"/>
              <a:t>* You knew what the presentation is about</a:t>
            </a:r>
          </a:p>
          <a:p>
            <a:pPr marL="171450" indent="-171450">
              <a:buFont typeface="Arial" panose="020B0604020202020204" pitchFamily="34" charset="0"/>
              <a:buChar char="•"/>
            </a:pPr>
            <a:r>
              <a:rPr lang="en-US" dirty="0"/>
              <a:t>Who is presenting</a:t>
            </a:r>
          </a:p>
          <a:p>
            <a:pPr marL="171450" indent="-171450">
              <a:buFont typeface="Arial" panose="020B0604020202020204" pitchFamily="34" charset="0"/>
              <a:buChar char="•"/>
            </a:pPr>
            <a:r>
              <a:rPr lang="en-US" dirty="0"/>
              <a:t>Its morning so you probably need coffee</a:t>
            </a:r>
          </a:p>
          <a:p>
            <a:pPr marL="171450" indent="-171450">
              <a:buFont typeface="Arial" panose="020B0604020202020204" pitchFamily="34" charset="0"/>
              <a:buChar char="•"/>
            </a:pPr>
            <a:r>
              <a:rPr lang="en-US" dirty="0"/>
              <a:t>There will be a slide deck</a:t>
            </a:r>
          </a:p>
          <a:p>
            <a:pPr marL="171450" indent="-171450">
              <a:buFont typeface="Arial" panose="020B0604020202020204" pitchFamily="34" charset="0"/>
              <a:buChar char="•"/>
            </a:pPr>
            <a:r>
              <a:rPr lang="en-US" dirty="0"/>
              <a:t>We are talking about AI</a:t>
            </a:r>
          </a:p>
          <a:p>
            <a:pPr marL="171450" indent="-171450">
              <a:buFont typeface="Arial" panose="020B0604020202020204" pitchFamily="34" charset="0"/>
              <a:buChar char="•"/>
            </a:pPr>
            <a:r>
              <a:rPr lang="en-US" dirty="0"/>
              <a:t>Everyone here works in education, specifically community college education</a:t>
            </a:r>
          </a:p>
          <a:p>
            <a:pPr marL="171450" indent="-171450">
              <a:buFont typeface="Arial" panose="020B0604020202020204" pitchFamily="34" charset="0"/>
              <a:buChar char="•"/>
            </a:pPr>
            <a:r>
              <a:rPr lang="en-US" dirty="0"/>
              <a:t>And on from there.</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AI starts with nothing. You have to establish this for it. An example that recently amused me: </a:t>
            </a:r>
          </a:p>
          <a:p>
            <a:pPr marL="628650" lvl="1" indent="-171450">
              <a:buFont typeface="Arial" panose="020B0604020202020204" pitchFamily="34" charset="0"/>
              <a:buChar char="•"/>
            </a:pPr>
            <a:r>
              <a:rPr lang="en-US" dirty="0"/>
              <a:t>I can’t even remember what I was asking about by it had something to do about a feature on my Mac</a:t>
            </a:r>
          </a:p>
          <a:p>
            <a:pPr marL="628650" lvl="1" indent="-171450">
              <a:buFont typeface="Arial" panose="020B0604020202020204" pitchFamily="34" charset="0"/>
              <a:buChar char="•"/>
            </a:pPr>
            <a:r>
              <a:rPr lang="en-US" dirty="0"/>
              <a:t>Knowing the new MacOS 26 Tahoe was coming out, I simply said, “okay, so how will that work with the new Tahoe” </a:t>
            </a:r>
          </a:p>
          <a:p>
            <a:pPr marL="628650" lvl="1" indent="-171450">
              <a:buFont typeface="Arial" panose="020B0604020202020204" pitchFamily="34" charset="0"/>
              <a:buChar char="•"/>
            </a:pPr>
            <a:r>
              <a:rPr lang="en-US" dirty="0"/>
              <a:t>I then received a very confusing page and a half of text summarizing the computer system in the new Chevy Tahoe SUV</a:t>
            </a:r>
          </a:p>
          <a:p>
            <a:pPr marL="628650" lvl="1" indent="-171450">
              <a:buFont typeface="Arial" panose="020B0604020202020204" pitchFamily="34" charset="0"/>
              <a:buChar char="•"/>
            </a:pPr>
            <a:r>
              <a:rPr lang="en-US" dirty="0"/>
              <a:t>While interesting, it was not remotely what I was looking for. If I said MacOS Tahoe or MacOS 26 – it would have been fine. But, “New Tahoe” was not specific enough – apparently. </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My favorite word in the acronym: Engage</a:t>
            </a:r>
          </a:p>
          <a:p>
            <a:endParaRPr lang="en-US" dirty="0"/>
          </a:p>
          <a:p>
            <a:r>
              <a:rPr lang="en-US" dirty="0"/>
              <a:t>This is really about giving AI permission to ask you questions. Some models do it naturally, some do not. I’ve experimented with this in different ways, “please ask clarifying questions” or slightly more specific “please ask clarifying questions before starting” I’ve noticed a trend lately where the model will create a response then ask questions with both versions of this. Which I find interesting. </a:t>
            </a:r>
          </a:p>
          <a:p>
            <a:endParaRPr lang="en-US" dirty="0"/>
          </a:p>
          <a:p>
            <a:r>
              <a:rPr lang="en-US" dirty="0"/>
              <a:t>If you want it to ask questions about a specific portion of your prompt because you need help thinking it through, there are ways to do that as well. “Please ask questions about [insert topic here] before continuing.”</a:t>
            </a:r>
          </a:p>
          <a:p>
            <a:endParaRPr lang="en-US" dirty="0"/>
          </a:p>
          <a:p>
            <a:r>
              <a:rPr lang="en-US" dirty="0"/>
              <a:t>More than just ask questions, engage with the AI. Correct it, present it back with questions of your own, ask why it did things a certain way. Sometimes it can explain it, sometimes it catches itself in a mistake, sometimes it becomes a conversation about a Chevy SUV and you thought you were talking about a MacBook Pro. </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all flexible. Use as much or as little of it as you need. </a:t>
            </a:r>
          </a:p>
          <a:p>
            <a:endParaRPr lang="en-US" dirty="0"/>
          </a:p>
          <a:p>
            <a:r>
              <a:rPr lang="en-US" dirty="0"/>
              <a:t>When I say these specific things are tested, again, they are through thousands of trial and error prompts on numerous models at different “intelligence” levels - aka, the number of parameters of the model. </a:t>
            </a:r>
          </a:p>
          <a:p>
            <a:endParaRPr lang="en-US" dirty="0"/>
          </a:p>
          <a:p>
            <a:r>
              <a:rPr lang="en-US" dirty="0"/>
              <a:t>After I put this out there, I found that some of this is pretty consistent with other prompting strategies, some other strategies can interweave into this </a:t>
            </a:r>
            <a:r>
              <a:rPr lang="en-US" dirty="0" err="1"/>
              <a:t>oen</a:t>
            </a:r>
            <a:r>
              <a:rPr lang="en-US" dirty="0"/>
              <a:t>. There are a lot of options out there. Do your own testing, see what works. </a:t>
            </a:r>
          </a:p>
          <a:p>
            <a:endParaRPr lang="en-US" dirty="0"/>
          </a:p>
          <a:p>
            <a:r>
              <a:rPr lang="en-US" dirty="0"/>
              <a:t>I will sat this is effective, I find that when I get most frustrated using AI is when I’ve not taken a number of these steps, specifically regarding context and the way I ask for what I want. </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1893860" y="1814512"/>
            <a:ext cx="5356277" cy="933450"/>
          </a:xfrm>
          <a:prstGeom prst="rect">
            <a:avLst/>
          </a:prstGeom>
          <a:noFill/>
          <a:ln/>
        </p:spPr>
        <p:txBody>
          <a:bodyPr wrap="square" lIns="0" tIns="0" rIns="0" bIns="0" rtlCol="0" anchor="t"/>
          <a:lstStyle/>
          <a:p>
            <a:pPr marL="0" indent="0" algn="ctr">
              <a:spcAft>
                <a:spcPts val="2000"/>
              </a:spcAft>
              <a:buNone/>
            </a:pPr>
            <a:r>
              <a:rPr lang="en-US" sz="6400" b="1" dirty="0">
                <a:solidFill>
                  <a:srgbClr val="FFFFFF"/>
                </a:solidFill>
                <a:latin typeface="Arial" pitchFamily="34" charset="0"/>
                <a:ea typeface="Arial" pitchFamily="34" charset="-122"/>
                <a:cs typeface="Arial" pitchFamily="34" charset="-120"/>
              </a:rPr>
              <a:t>PEACE</a:t>
            </a:r>
            <a:endParaRPr lang="en-US" sz="6400" dirty="0"/>
          </a:p>
        </p:txBody>
      </p:sp>
      <p:sp>
        <p:nvSpPr>
          <p:cNvPr id="3" name="Text 1"/>
          <p:cNvSpPr/>
          <p:nvPr/>
        </p:nvSpPr>
        <p:spPr>
          <a:xfrm>
            <a:off x="1893860" y="1306562"/>
            <a:ext cx="5356277" cy="352425"/>
          </a:xfrm>
          <a:prstGeom prst="rect">
            <a:avLst/>
          </a:prstGeom>
          <a:noFill/>
          <a:ln/>
        </p:spPr>
        <p:txBody>
          <a:bodyPr wrap="square" lIns="0" tIns="0" rIns="0" bIns="0" rtlCol="0" anchor="t"/>
          <a:lstStyle/>
          <a:p>
            <a:pPr algn="ctr">
              <a:spcAft>
                <a:spcPts val="4000"/>
              </a:spcAft>
            </a:pPr>
            <a:r>
              <a:rPr lang="en-US" sz="2400" dirty="0">
                <a:solidFill>
                  <a:srgbClr val="FFFFFF"/>
                </a:solidFill>
                <a:latin typeface="Arial" pitchFamily="34" charset="0"/>
                <a:ea typeface="Arial" pitchFamily="34" charset="-122"/>
                <a:cs typeface="Arial" pitchFamily="34" charset="-120"/>
              </a:rPr>
              <a:t>Unlock AI's Full Potential with</a:t>
            </a:r>
            <a:endParaRPr lang="en-US" sz="2400" dirty="0"/>
          </a:p>
        </p:txBody>
      </p:sp>
      <p:sp>
        <p:nvSpPr>
          <p:cNvPr id="4" name="Text 2"/>
          <p:cNvSpPr/>
          <p:nvPr/>
        </p:nvSpPr>
        <p:spPr>
          <a:xfrm>
            <a:off x="3810000" y="3065413"/>
            <a:ext cx="1524000" cy="76200"/>
          </a:xfrm>
          <a:prstGeom prst="rect">
            <a:avLst/>
          </a:prstGeom>
          <a:solidFill>
            <a:srgbClr val="FE4447"/>
          </a:solidFill>
          <a:ln/>
        </p:spPr>
        <p:txBody>
          <a:bodyPr wrap="square" rtlCol="0" anchor="ctr"/>
          <a:lstStyle/>
          <a:p>
            <a:pPr marL="0" indent="0">
              <a:buNone/>
            </a:pPr>
            <a:endParaRPr lang="en-US" dirty="0"/>
          </a:p>
        </p:txBody>
      </p:sp>
      <p:sp>
        <p:nvSpPr>
          <p:cNvPr id="5" name="Text 3"/>
          <p:cNvSpPr/>
          <p:nvPr/>
        </p:nvSpPr>
        <p:spPr>
          <a:xfrm>
            <a:off x="1893862" y="3649563"/>
            <a:ext cx="5356277" cy="238125"/>
          </a:xfrm>
          <a:prstGeom prst="rect">
            <a:avLst/>
          </a:prstGeom>
          <a:noFill/>
          <a:ln/>
        </p:spPr>
        <p:txBody>
          <a:bodyPr wrap="square" lIns="0" tIns="0" rIns="0" bIns="0" rtlCol="0" anchor="t"/>
          <a:lstStyle/>
          <a:p>
            <a:pPr marL="0" indent="0" algn="ctr">
              <a:buNone/>
            </a:pPr>
            <a:r>
              <a:rPr lang="en-US" sz="1600" dirty="0">
                <a:solidFill>
                  <a:srgbClr val="FFFFFF"/>
                </a:solidFill>
                <a:latin typeface="Arial" pitchFamily="34" charset="0"/>
                <a:ea typeface="Arial" pitchFamily="34" charset="-122"/>
                <a:cs typeface="Arial" pitchFamily="34" charset="-120"/>
              </a:rPr>
              <a:t>Blayne A. Stewart</a:t>
            </a:r>
          </a:p>
          <a:p>
            <a:pPr marL="0" indent="0" algn="ctr">
              <a:buNone/>
            </a:pPr>
            <a:r>
              <a:rPr lang="en-US" sz="1400" dirty="0">
                <a:solidFill>
                  <a:srgbClr val="FFFFFF"/>
                </a:solidFill>
                <a:latin typeface="Arial" pitchFamily="34" charset="0"/>
                <a:cs typeface="Arial" pitchFamily="34" charset="-120"/>
              </a:rPr>
              <a:t>Director of the Center for Teaching and Learning Excellence</a:t>
            </a:r>
          </a:p>
          <a:p>
            <a:pPr marL="0" indent="0" algn="ctr">
              <a:buNone/>
            </a:pPr>
            <a:r>
              <a:rPr lang="en-US" sz="1400" dirty="0">
                <a:solidFill>
                  <a:srgbClr val="FFFFFF"/>
                </a:solidFill>
                <a:latin typeface="Arial" pitchFamily="34" charset="0"/>
                <a:cs typeface="Arial" pitchFamily="34" charset="-120"/>
              </a:rPr>
              <a:t>University of Arkansas - Batesville</a:t>
            </a:r>
            <a:endParaRPr lang="en-US" sz="1400" dirty="0"/>
          </a:p>
        </p:txBody>
      </p:sp>
      <p:sp>
        <p:nvSpPr>
          <p:cNvPr id="6" name="Text 4"/>
          <p:cNvSpPr/>
          <p:nvPr/>
        </p:nvSpPr>
        <p:spPr>
          <a:xfrm>
            <a:off x="1893860" y="4563895"/>
            <a:ext cx="5356277" cy="238125"/>
          </a:xfrm>
          <a:prstGeom prst="rect">
            <a:avLst/>
          </a:prstGeom>
          <a:noFill/>
          <a:ln/>
        </p:spPr>
        <p:txBody>
          <a:bodyPr wrap="square" lIns="0" tIns="0" rIns="0" bIns="0" rtlCol="0" anchor="t"/>
          <a:lstStyle/>
          <a:p>
            <a:pPr marL="0" indent="0" algn="ctr">
              <a:buNone/>
            </a:pPr>
            <a:r>
              <a:rPr lang="en-US" sz="1600" dirty="0" err="1">
                <a:solidFill>
                  <a:srgbClr val="FFFFFF"/>
                </a:solidFill>
                <a:latin typeface="Arial" pitchFamily="34" charset="0"/>
                <a:ea typeface="Arial" pitchFamily="34" charset="-122"/>
                <a:cs typeface="Arial" pitchFamily="34" charset="-120"/>
              </a:rPr>
              <a:t>bas.im</a:t>
            </a:r>
            <a:r>
              <a:rPr lang="en-US" sz="1600" dirty="0">
                <a:solidFill>
                  <a:srgbClr val="FFFFFF"/>
                </a:solidFill>
                <a:latin typeface="Arial" pitchFamily="34" charset="0"/>
                <a:ea typeface="Arial" pitchFamily="34" charset="-122"/>
                <a:cs typeface="Arial" pitchFamily="34" charset="-120"/>
              </a:rPr>
              <a:t>/acc25-2</a:t>
            </a:r>
          </a:p>
          <a:p>
            <a:pPr marL="0" indent="0" algn="ctr">
              <a:buNone/>
            </a:pPr>
            <a:r>
              <a:rPr lang="en-US" sz="1600" dirty="0" err="1">
                <a:solidFill>
                  <a:srgbClr val="FFFFFF"/>
                </a:solidFill>
                <a:latin typeface="Arial" pitchFamily="34" charset="0"/>
                <a:ea typeface="Arial" pitchFamily="34" charset="-122"/>
                <a:cs typeface="Arial" pitchFamily="34" charset="-120"/>
              </a:rPr>
              <a:t>peaceframework.org</a:t>
            </a:r>
            <a:endParaRPr lang="en-US" sz="1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634901" y="2023483"/>
            <a:ext cx="1015901" cy="76200"/>
          </a:xfrm>
          <a:prstGeom prst="rect">
            <a:avLst/>
          </a:prstGeom>
          <a:solidFill>
            <a:srgbClr val="FE4447"/>
          </a:solidFill>
          <a:ln/>
        </p:spPr>
        <p:txBody>
          <a:bodyPr wrap="square" rtlCol="0" anchor="ctr"/>
          <a:lstStyle/>
          <a:p>
            <a:pPr marL="0" indent="0">
              <a:buNone/>
            </a:pPr>
            <a:endParaRPr lang="en-US" dirty="0"/>
          </a:p>
        </p:txBody>
      </p:sp>
      <p:sp>
        <p:nvSpPr>
          <p:cNvPr id="3" name="Text 1"/>
          <p:cNvSpPr/>
          <p:nvPr/>
        </p:nvSpPr>
        <p:spPr>
          <a:xfrm>
            <a:off x="634901" y="2281237"/>
            <a:ext cx="8031682" cy="581025"/>
          </a:xfrm>
          <a:prstGeom prst="rect">
            <a:avLst/>
          </a:prstGeom>
          <a:noFill/>
          <a:ln/>
        </p:spPr>
        <p:txBody>
          <a:bodyPr wrap="square" lIns="0" tIns="0" rIns="0" bIns="0" rtlCol="0" anchor="t"/>
          <a:lstStyle/>
          <a:p>
            <a:pPr marL="0" indent="0" algn="l">
              <a:spcAft>
                <a:spcPts val="2500"/>
              </a:spcAft>
              <a:buNone/>
            </a:pPr>
            <a:r>
              <a:rPr lang="en-US" sz="4000" b="1" dirty="0">
                <a:solidFill>
                  <a:srgbClr val="277884"/>
                </a:solidFill>
                <a:latin typeface="Arial" pitchFamily="34" charset="0"/>
                <a:ea typeface="Arial" pitchFamily="34" charset="-122"/>
                <a:cs typeface="Arial" pitchFamily="34" charset="-120"/>
              </a:rPr>
              <a:t>Example Prompt with PEACE</a:t>
            </a:r>
            <a:endParaRPr lang="en-US" sz="4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BF50E1BF-8BD6-9432-E4AE-B0F58B235C3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949904E-A0F5-B7DD-70BA-DAD152AD1E0D}"/>
              </a:ext>
            </a:extLst>
          </p:cNvPr>
          <p:cNvSpPr txBox="1"/>
          <p:nvPr/>
        </p:nvSpPr>
        <p:spPr>
          <a:xfrm>
            <a:off x="0" y="0"/>
            <a:ext cx="9144000" cy="5143500"/>
          </a:xfrm>
          <a:prstGeom prst="rect">
            <a:avLst/>
          </a:prstGeom>
          <a:noFill/>
        </p:spPr>
        <p:txBody>
          <a:bodyPr wrap="square" rtlCol="0">
            <a:normAutofit fontScale="62500" lnSpcReduction="20000"/>
          </a:bodyPr>
          <a:lstStyle/>
          <a:p>
            <a:r>
              <a:rPr lang="en-US" dirty="0">
                <a:latin typeface="Arial" panose="020B0604020202020204" pitchFamily="34" charset="0"/>
                <a:cs typeface="Arial" panose="020B0604020202020204" pitchFamily="34" charset="0"/>
              </a:rPr>
              <a:t>Act as an expert in [ School Type ] curriculum. Could you please create 3-5 course outcomes for a [ Course </a:t>
            </a:r>
            <a:r>
              <a:rPr lang="en-US" dirty="0" err="1">
                <a:latin typeface="Arial" panose="020B0604020202020204" pitchFamily="34" charset="0"/>
                <a:cs typeface="Arial" panose="020B0604020202020204" pitchFamily="34" charset="0"/>
              </a:rPr>
              <a:t>Level:select</a:t>
            </a:r>
            <a:r>
              <a:rPr lang="en-US" dirty="0">
                <a:latin typeface="Arial" panose="020B0604020202020204" pitchFamily="34" charset="0"/>
                <a:cs typeface="Arial" panose="020B0604020202020204" pitchFamily="34" charset="0"/>
              </a:rPr>
              <a:t>(Developmental, Freshman, Sophomore, Junior, Senior, Graduate) ] [ Course Name ] course? </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Please use Bloom’s taxonomy as a reference and make sure to begin each outcome with an action verb. You can assume that all outcomes would start with the phrase: “By the end of this course, students will be able to...” The outcomes need to be easily measurable by the faculty teaching the course. Please also provide an example assessment type for each outcome following the suggested response structure.</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Avoid generic or vague outcomes. Specifically avoid using "use," "understand," and "demonstrate an understanding."</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In addition, feel free to integrate any additional details, key themes, or narratives that expand upon the course description or emphasize the unique objectives of this course. If the course information lacks detail, you may infer goals based on typical expectations for a course of this type.</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Provide professional and precise recommendations in accessible language suitable for students, faculty and administrators. If you need clarification or additional details, please ask before generating the outcomes.</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Please use the information provided below to guide your response.</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 Course Information</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Course Description:</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 [ Course </a:t>
            </a:r>
            <a:r>
              <a:rPr lang="en-US" dirty="0" err="1">
                <a:latin typeface="Arial" panose="020B0604020202020204" pitchFamily="34" charset="0"/>
                <a:cs typeface="Arial" panose="020B0604020202020204" pitchFamily="34" charset="0"/>
              </a:rPr>
              <a:t>Description:longtext</a:t>
            </a:r>
            <a:r>
              <a:rPr lang="en-US" dirty="0">
                <a:latin typeface="Arial" panose="020B0604020202020204" pitchFamily="34" charset="0"/>
                <a:cs typeface="Arial" panose="020B0604020202020204" pitchFamily="34" charset="0"/>
              </a:rPr>
              <a:t> ]</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Additional Details:</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 [ Additional Details (optional):</a:t>
            </a:r>
            <a:r>
              <a:rPr lang="en-US" dirty="0" err="1">
                <a:latin typeface="Arial" panose="020B0604020202020204" pitchFamily="34" charset="0"/>
                <a:cs typeface="Arial" panose="020B0604020202020204" pitchFamily="34" charset="0"/>
              </a:rPr>
              <a:t>longtext</a:t>
            </a:r>
            <a:r>
              <a:rPr lang="en-US" dirty="0">
                <a:latin typeface="Arial" panose="020B0604020202020204" pitchFamily="34" charset="0"/>
                <a:cs typeface="Arial" panose="020B0604020202020204" pitchFamily="34" charset="0"/>
              </a:rPr>
              <a:t> ]</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 Response Structure</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 Course Outcomes</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By the end of this course, students will be able to:</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 outcome 1</a:t>
            </a:r>
          </a:p>
          <a:p>
            <a:r>
              <a:rPr lang="en-US" dirty="0">
                <a:latin typeface="Arial" panose="020B0604020202020204" pitchFamily="34" charset="0"/>
                <a:cs typeface="Arial" panose="020B0604020202020204" pitchFamily="34" charset="0"/>
              </a:rPr>
              <a:t>  * example assessment</a:t>
            </a:r>
          </a:p>
          <a:p>
            <a:r>
              <a:rPr lang="en-US" dirty="0">
                <a:latin typeface="Arial" panose="020B0604020202020204" pitchFamily="34" charset="0"/>
                <a:cs typeface="Arial" panose="020B0604020202020204" pitchFamily="34" charset="0"/>
              </a:rPr>
              <a:t>* outcome 2</a:t>
            </a:r>
          </a:p>
          <a:p>
            <a:r>
              <a:rPr lang="en-US" dirty="0">
                <a:latin typeface="Arial" panose="020B0604020202020204" pitchFamily="34" charset="0"/>
                <a:cs typeface="Arial" panose="020B0604020202020204" pitchFamily="34" charset="0"/>
              </a:rPr>
              <a:t>  * example assessment</a:t>
            </a: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372511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7B979BD5-A952-8DA6-D45E-003301DDB21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23797E3-E03E-C4DD-00EF-C3AD820193C6}"/>
              </a:ext>
            </a:extLst>
          </p:cNvPr>
          <p:cNvSpPr txBox="1"/>
          <p:nvPr/>
        </p:nvSpPr>
        <p:spPr>
          <a:xfrm>
            <a:off x="0" y="0"/>
            <a:ext cx="9144000" cy="5143500"/>
          </a:xfrm>
          <a:prstGeom prst="rect">
            <a:avLst/>
          </a:prstGeom>
          <a:noFill/>
        </p:spPr>
        <p:txBody>
          <a:bodyPr wrap="square" rtlCol="0">
            <a:normAutofit/>
          </a:bodyPr>
          <a:lstStyle/>
          <a:p>
            <a:r>
              <a:rPr lang="en-US" sz="3200" dirty="0">
                <a:latin typeface="Arial" panose="020B0604020202020204" pitchFamily="34" charset="0"/>
                <a:cs typeface="Arial" panose="020B0604020202020204" pitchFamily="34" charset="0"/>
              </a:rPr>
              <a:t>Act as an expert in [ School Type ] curriculum. Could you please create 3-5 course outcomes for a [ Course </a:t>
            </a:r>
            <a:r>
              <a:rPr lang="en-US" sz="3200" dirty="0" err="1">
                <a:latin typeface="Arial" panose="020B0604020202020204" pitchFamily="34" charset="0"/>
                <a:cs typeface="Arial" panose="020B0604020202020204" pitchFamily="34" charset="0"/>
              </a:rPr>
              <a:t>Level:select</a:t>
            </a:r>
            <a:r>
              <a:rPr lang="en-US" sz="3200" dirty="0">
                <a:latin typeface="Arial" panose="020B0604020202020204" pitchFamily="34" charset="0"/>
                <a:cs typeface="Arial" panose="020B0604020202020204" pitchFamily="34" charset="0"/>
              </a:rPr>
              <a:t>(Developmental, Freshman, Sophomore, Junior, Senior, Graduate) ] [ Course Name ] course? </a:t>
            </a:r>
          </a:p>
        </p:txBody>
      </p:sp>
    </p:spTree>
    <p:extLst>
      <p:ext uri="{BB962C8B-B14F-4D97-AF65-F5344CB8AC3E}">
        <p14:creationId xmlns:p14="http://schemas.microsoft.com/office/powerpoint/2010/main" val="12181990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0282D465-3E25-F8F8-E74F-A64A5F7885F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8E0A03C-29A8-E5D1-74AE-E2ADB6CF64DC}"/>
              </a:ext>
            </a:extLst>
          </p:cNvPr>
          <p:cNvSpPr txBox="1"/>
          <p:nvPr/>
        </p:nvSpPr>
        <p:spPr>
          <a:xfrm>
            <a:off x="0" y="0"/>
            <a:ext cx="9144000" cy="5143500"/>
          </a:xfrm>
          <a:prstGeom prst="rect">
            <a:avLst/>
          </a:prstGeom>
          <a:noFill/>
        </p:spPr>
        <p:txBody>
          <a:bodyPr wrap="square" rtlCol="0">
            <a:normAutofit/>
          </a:bodyPr>
          <a:lstStyle/>
          <a:p>
            <a:r>
              <a:rPr lang="en-US" sz="3200" dirty="0">
                <a:latin typeface="Arial" panose="020B0604020202020204" pitchFamily="34" charset="0"/>
                <a:cs typeface="Arial" panose="020B0604020202020204" pitchFamily="34" charset="0"/>
              </a:rPr>
              <a:t>Please use Bloom’s taxonomy as a reference and make sure to begin each outcome with an action verb. You can assume that all outcomes would start with the phrase: “By the end of this course, students will be able to...” The outcomes need to be easily measurable by the faculty teaching the course. Please also provide an example assessment type for each outcome following the suggested response structure.</a:t>
            </a:r>
          </a:p>
        </p:txBody>
      </p:sp>
    </p:spTree>
    <p:extLst>
      <p:ext uri="{BB962C8B-B14F-4D97-AF65-F5344CB8AC3E}">
        <p14:creationId xmlns:p14="http://schemas.microsoft.com/office/powerpoint/2010/main" val="26506229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6656501F-FF5A-3769-D799-0F9DE888074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EB0E45B-AF93-AD6C-AB2D-D145007FF376}"/>
              </a:ext>
            </a:extLst>
          </p:cNvPr>
          <p:cNvSpPr txBox="1"/>
          <p:nvPr/>
        </p:nvSpPr>
        <p:spPr>
          <a:xfrm>
            <a:off x="0" y="0"/>
            <a:ext cx="9144000" cy="5143500"/>
          </a:xfrm>
          <a:prstGeom prst="rect">
            <a:avLst/>
          </a:prstGeom>
          <a:noFill/>
        </p:spPr>
        <p:txBody>
          <a:bodyPr wrap="square" rtlCol="0">
            <a:normAutofit/>
          </a:bodyPr>
          <a:lstStyle/>
          <a:p>
            <a:r>
              <a:rPr lang="en-US" sz="2800" dirty="0">
                <a:latin typeface="Arial" panose="020B0604020202020204" pitchFamily="34" charset="0"/>
                <a:cs typeface="Arial" panose="020B0604020202020204" pitchFamily="34" charset="0"/>
              </a:rPr>
              <a:t>Avoid generic or vague outcomes. Specifically avoid using "use," "understand," and "demonstrate an understanding."</a:t>
            </a:r>
          </a:p>
          <a:p>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In addition, feel free to integrate any additional details, key themes, or narratives that expand upon the course description or emphasize the unique objectives of this course. If the course information lacks detail, you may infer goals based on typical expectations for a course of this type.</a:t>
            </a:r>
          </a:p>
        </p:txBody>
      </p:sp>
    </p:spTree>
    <p:extLst>
      <p:ext uri="{BB962C8B-B14F-4D97-AF65-F5344CB8AC3E}">
        <p14:creationId xmlns:p14="http://schemas.microsoft.com/office/powerpoint/2010/main" val="42123189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19E65999-E311-A872-385C-4E1D3577E42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2ACE612-861F-28C4-7825-34FC9E9319E7}"/>
              </a:ext>
            </a:extLst>
          </p:cNvPr>
          <p:cNvSpPr txBox="1"/>
          <p:nvPr/>
        </p:nvSpPr>
        <p:spPr>
          <a:xfrm>
            <a:off x="0" y="0"/>
            <a:ext cx="9144000" cy="5143500"/>
          </a:xfrm>
          <a:prstGeom prst="rect">
            <a:avLst/>
          </a:prstGeom>
          <a:noFill/>
        </p:spPr>
        <p:txBody>
          <a:bodyPr wrap="square" rtlCol="0">
            <a:normAutofit/>
          </a:bodyPr>
          <a:lstStyle/>
          <a:p>
            <a:r>
              <a:rPr lang="en-US" sz="3600" dirty="0">
                <a:latin typeface="Arial" panose="020B0604020202020204" pitchFamily="34" charset="0"/>
                <a:cs typeface="Arial" panose="020B0604020202020204" pitchFamily="34" charset="0"/>
              </a:rPr>
              <a:t>Provide professional and precise recommendations in accessible language suitable for students, faculty and administrators. If you need clarification or additional details, please ask before generating the outcomes.</a:t>
            </a:r>
          </a:p>
        </p:txBody>
      </p:sp>
    </p:spTree>
    <p:extLst>
      <p:ext uri="{BB962C8B-B14F-4D97-AF65-F5344CB8AC3E}">
        <p14:creationId xmlns:p14="http://schemas.microsoft.com/office/powerpoint/2010/main" val="14109978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83B74A6F-9D3D-554E-402F-C9F2163302F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3223332-14A0-FCAB-7ECA-384A122DBE40}"/>
              </a:ext>
            </a:extLst>
          </p:cNvPr>
          <p:cNvSpPr txBox="1"/>
          <p:nvPr/>
        </p:nvSpPr>
        <p:spPr>
          <a:xfrm>
            <a:off x="0" y="0"/>
            <a:ext cx="9144000" cy="5143500"/>
          </a:xfrm>
          <a:prstGeom prst="rect">
            <a:avLst/>
          </a:prstGeom>
          <a:noFill/>
        </p:spPr>
        <p:txBody>
          <a:bodyPr wrap="square" rtlCol="0">
            <a:normAutofit/>
          </a:bodyPr>
          <a:lstStyle/>
          <a:p>
            <a:r>
              <a:rPr lang="en-US" sz="2400" dirty="0">
                <a:latin typeface="Arial" panose="020B0604020202020204" pitchFamily="34" charset="0"/>
                <a:cs typeface="Arial" panose="020B0604020202020204" pitchFamily="34" charset="0"/>
              </a:rPr>
              <a:t>Please use the information provided below to guide your response.</a:t>
            </a:r>
          </a:p>
          <a:p>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 Course Information</a:t>
            </a:r>
          </a:p>
          <a:p>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Course Description:</a:t>
            </a:r>
          </a:p>
          <a:p>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 [ Course </a:t>
            </a:r>
            <a:r>
              <a:rPr lang="en-US" sz="2400" dirty="0" err="1">
                <a:latin typeface="Arial" panose="020B0604020202020204" pitchFamily="34" charset="0"/>
                <a:cs typeface="Arial" panose="020B0604020202020204" pitchFamily="34" charset="0"/>
              </a:rPr>
              <a:t>Description:longtext</a:t>
            </a:r>
            <a:r>
              <a:rPr lang="en-US" sz="2400" dirty="0">
                <a:latin typeface="Arial" panose="020B0604020202020204" pitchFamily="34" charset="0"/>
                <a:cs typeface="Arial" panose="020B0604020202020204" pitchFamily="34" charset="0"/>
              </a:rPr>
              <a:t> ]</a:t>
            </a:r>
          </a:p>
          <a:p>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Additional Details:</a:t>
            </a:r>
          </a:p>
          <a:p>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 [ Additional Details (optional):</a:t>
            </a:r>
            <a:r>
              <a:rPr lang="en-US" sz="2400" dirty="0" err="1">
                <a:latin typeface="Arial" panose="020B0604020202020204" pitchFamily="34" charset="0"/>
                <a:cs typeface="Arial" panose="020B0604020202020204" pitchFamily="34" charset="0"/>
              </a:rPr>
              <a:t>longtext</a:t>
            </a:r>
            <a:r>
              <a:rPr lang="en-US" sz="24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2845393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AE383EDC-4DAE-FE1F-3CF2-42405CFEE97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0093D50-2179-D936-FF55-900903D4C574}"/>
              </a:ext>
            </a:extLst>
          </p:cNvPr>
          <p:cNvSpPr txBox="1"/>
          <p:nvPr/>
        </p:nvSpPr>
        <p:spPr>
          <a:xfrm>
            <a:off x="0" y="0"/>
            <a:ext cx="9144000" cy="5143500"/>
          </a:xfrm>
          <a:prstGeom prst="rect">
            <a:avLst/>
          </a:prstGeom>
          <a:noFill/>
        </p:spPr>
        <p:txBody>
          <a:bodyPr wrap="square" rtlCol="0">
            <a:normAutofit/>
          </a:bodyPr>
          <a:lstStyle/>
          <a:p>
            <a:r>
              <a:rPr lang="en-US" sz="2000" dirty="0">
                <a:latin typeface="Arial" panose="020B0604020202020204" pitchFamily="34" charset="0"/>
                <a:cs typeface="Arial" panose="020B0604020202020204" pitchFamily="34" charset="0"/>
              </a:rPr>
              <a:t>--- Response Structure</a:t>
            </a:r>
          </a:p>
          <a:p>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 Course Outcomes</a:t>
            </a:r>
          </a:p>
          <a:p>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By the end of this course, students will be able to:</a:t>
            </a:r>
          </a:p>
          <a:p>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 outcome 1</a:t>
            </a:r>
          </a:p>
          <a:p>
            <a:r>
              <a:rPr lang="en-US" sz="2000" dirty="0">
                <a:latin typeface="Arial" panose="020B0604020202020204" pitchFamily="34" charset="0"/>
                <a:cs typeface="Arial" panose="020B0604020202020204" pitchFamily="34" charset="0"/>
              </a:rPr>
              <a:t>  * example assessment</a:t>
            </a:r>
          </a:p>
          <a:p>
            <a:r>
              <a:rPr lang="en-US" sz="2000" dirty="0">
                <a:latin typeface="Arial" panose="020B0604020202020204" pitchFamily="34" charset="0"/>
                <a:cs typeface="Arial" panose="020B0604020202020204" pitchFamily="34" charset="0"/>
              </a:rPr>
              <a:t>* outcome 2</a:t>
            </a:r>
          </a:p>
          <a:p>
            <a:r>
              <a:rPr lang="en-US" sz="2000" dirty="0">
                <a:latin typeface="Arial" panose="020B0604020202020204" pitchFamily="34" charset="0"/>
                <a:cs typeface="Arial" panose="020B0604020202020204" pitchFamily="34" charset="0"/>
              </a:rPr>
              <a:t>  * example assessment</a:t>
            </a:r>
          </a:p>
          <a:p>
            <a:r>
              <a:rPr lang="en-US" sz="2000" dirty="0">
                <a:latin typeface="Arial" panose="020B0604020202020204" pitchFamily="34" charset="0"/>
                <a:cs typeface="Arial" panose="020B0604020202020204" pitchFamily="34" charset="0"/>
              </a:rPr>
              <a:t>* outcome 3</a:t>
            </a:r>
          </a:p>
          <a:p>
            <a:r>
              <a:rPr lang="en-US" sz="2000" dirty="0">
                <a:latin typeface="Arial" panose="020B0604020202020204" pitchFamily="34" charset="0"/>
                <a:cs typeface="Arial" panose="020B0604020202020204" pitchFamily="34" charset="0"/>
              </a:rPr>
              <a:t>  * example assessment</a:t>
            </a:r>
          </a:p>
          <a:p>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780633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CE24D8D-94E8-90C7-29DE-F17DB9B3F1D0}"/>
              </a:ext>
            </a:extLst>
          </p:cNvPr>
          <p:cNvSpPr txBox="1"/>
          <p:nvPr/>
        </p:nvSpPr>
        <p:spPr>
          <a:xfrm>
            <a:off x="1" y="0"/>
            <a:ext cx="9144000" cy="4524315"/>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School Type: </a:t>
            </a:r>
            <a:r>
              <a:rPr lang="en-US" sz="2400" b="1" dirty="0">
                <a:latin typeface="Arial" panose="020B0604020202020204" pitchFamily="34" charset="0"/>
                <a:cs typeface="Arial" panose="020B0604020202020204" pitchFamily="34" charset="0"/>
              </a:rPr>
              <a:t>Community College </a:t>
            </a:r>
          </a:p>
          <a:p>
            <a:r>
              <a:rPr lang="en-US" sz="2400" dirty="0">
                <a:latin typeface="Arial" panose="020B0604020202020204" pitchFamily="34" charset="0"/>
                <a:cs typeface="Arial" panose="020B0604020202020204" pitchFamily="34" charset="0"/>
              </a:rPr>
              <a:t>Course Level: </a:t>
            </a:r>
            <a:r>
              <a:rPr lang="en-US" sz="2400" b="1" dirty="0">
                <a:latin typeface="Arial" panose="020B0604020202020204" pitchFamily="34" charset="0"/>
                <a:cs typeface="Arial" panose="020B0604020202020204" pitchFamily="34" charset="0"/>
              </a:rPr>
              <a:t>Freshman</a:t>
            </a:r>
          </a:p>
          <a:p>
            <a:r>
              <a:rPr lang="en-US" sz="2400" dirty="0">
                <a:latin typeface="Arial" panose="020B0604020202020204" pitchFamily="34" charset="0"/>
                <a:cs typeface="Arial" panose="020B0604020202020204" pitchFamily="34" charset="0"/>
              </a:rPr>
              <a:t>Course Name: </a:t>
            </a:r>
            <a:r>
              <a:rPr lang="en-US" sz="2400" b="1" dirty="0">
                <a:latin typeface="Arial" panose="020B0604020202020204" pitchFamily="34" charset="0"/>
                <a:cs typeface="Arial" panose="020B0604020202020204" pitchFamily="34" charset="0"/>
              </a:rPr>
              <a:t>Introduction to Underwater Basket Weaving</a:t>
            </a:r>
          </a:p>
          <a:p>
            <a:endParaRPr lang="en-US" sz="2400" b="1"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Course Description:</a:t>
            </a:r>
          </a:p>
          <a:p>
            <a:r>
              <a:rPr lang="en-US" sz="2400" b="1" dirty="0">
                <a:latin typeface="Arial" panose="020B0604020202020204" pitchFamily="34" charset="0"/>
                <a:cs typeface="Arial" panose="020B0604020202020204" pitchFamily="34" charset="0"/>
              </a:rPr>
              <a:t>In this course students will learn to weave baskets under water. </a:t>
            </a:r>
          </a:p>
          <a:p>
            <a:endParaRPr lang="en-US" sz="2400" b="1"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Additional Details:</a:t>
            </a:r>
          </a:p>
          <a:p>
            <a:r>
              <a:rPr lang="en-US" sz="2400" b="1" dirty="0">
                <a:latin typeface="Arial" panose="020B0604020202020204" pitchFamily="34" charset="0"/>
                <a:cs typeface="Arial" panose="020B0604020202020204" pitchFamily="34" charset="0"/>
              </a:rPr>
              <a:t>Both the students and the baskets will be under water during this process. The course will cover safety protocols for this process as well.</a:t>
            </a:r>
          </a:p>
        </p:txBody>
      </p:sp>
    </p:spTree>
    <p:extLst>
      <p:ext uri="{BB962C8B-B14F-4D97-AF65-F5344CB8AC3E}">
        <p14:creationId xmlns:p14="http://schemas.microsoft.com/office/powerpoint/2010/main" val="24087111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1">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85800" y="461101"/>
            <a:ext cx="7772400" cy="704850"/>
          </a:xfrm>
          <a:prstGeom prst="rect">
            <a:avLst/>
          </a:prstGeom>
          <a:noFill/>
          <a:ln/>
        </p:spPr>
        <p:txBody>
          <a:bodyPr wrap="square" lIns="0" tIns="0" rIns="0" bIns="0" rtlCol="0" anchor="t"/>
          <a:lstStyle/>
          <a:p>
            <a:pPr algn="ctr">
              <a:spcAft>
                <a:spcPts val="1000"/>
              </a:spcAft>
            </a:pPr>
            <a:r>
              <a:rPr lang="en-US" sz="4800" b="1" dirty="0" err="1">
                <a:solidFill>
                  <a:srgbClr val="FFFFFF"/>
                </a:solidFill>
                <a:latin typeface="Arial" pitchFamily="34" charset="0"/>
                <a:ea typeface="Arial" pitchFamily="34" charset="-122"/>
                <a:cs typeface="Arial" pitchFamily="34" charset="-120"/>
              </a:rPr>
              <a:t>peaceframework.org</a:t>
            </a:r>
            <a:endParaRPr lang="en-US" sz="4800" dirty="0"/>
          </a:p>
        </p:txBody>
      </p:sp>
      <p:sp>
        <p:nvSpPr>
          <p:cNvPr id="3" name="Text 1"/>
          <p:cNvSpPr/>
          <p:nvPr/>
        </p:nvSpPr>
        <p:spPr>
          <a:xfrm>
            <a:off x="685800" y="1132083"/>
            <a:ext cx="7772400" cy="837902"/>
          </a:xfrm>
          <a:prstGeom prst="rect">
            <a:avLst/>
          </a:prstGeom>
          <a:noFill/>
          <a:ln/>
        </p:spPr>
        <p:txBody>
          <a:bodyPr wrap="square" lIns="0" tIns="0" rIns="0" bIns="0" rtlCol="0" anchor="t"/>
          <a:lstStyle/>
          <a:p>
            <a:pPr marL="0" indent="0" algn="ctr">
              <a:lnSpc>
                <a:spcPts val="3300"/>
              </a:lnSpc>
              <a:spcAft>
                <a:spcPts val="4000"/>
              </a:spcAft>
              <a:buNone/>
            </a:pPr>
            <a:r>
              <a:rPr lang="en-US" sz="2200" dirty="0">
                <a:solidFill>
                  <a:srgbClr val="FFFFFF"/>
                </a:solidFill>
                <a:latin typeface="Arial" pitchFamily="34" charset="0"/>
                <a:ea typeface="Arial" pitchFamily="34" charset="-122"/>
                <a:cs typeface="Arial" pitchFamily="34" charset="-120"/>
              </a:rPr>
              <a:t>Get more useful AI responses with PEACE</a:t>
            </a:r>
            <a:br>
              <a:rPr lang="en-US" sz="2200" dirty="0">
                <a:solidFill>
                  <a:srgbClr val="FFFFFF"/>
                </a:solidFill>
                <a:latin typeface="Arial" pitchFamily="34" charset="0"/>
                <a:ea typeface="Arial" pitchFamily="34" charset="-122"/>
                <a:cs typeface="Arial" pitchFamily="34" charset="-120"/>
              </a:rPr>
            </a:br>
            <a:br>
              <a:rPr lang="en-US" sz="2200" dirty="0">
                <a:solidFill>
                  <a:srgbClr val="FFFFFF"/>
                </a:solidFill>
                <a:latin typeface="Arial" pitchFamily="34" charset="0"/>
                <a:ea typeface="Arial" pitchFamily="34" charset="-122"/>
                <a:cs typeface="Arial" pitchFamily="34" charset="-120"/>
              </a:rPr>
            </a:br>
            <a:endParaRPr lang="en-US" sz="2200" dirty="0">
              <a:solidFill>
                <a:srgbClr val="FFFFFF"/>
              </a:solidFill>
              <a:latin typeface="Arial" pitchFamily="34" charset="0"/>
              <a:ea typeface="Arial" pitchFamily="34" charset="-122"/>
              <a:cs typeface="Arial" pitchFamily="34" charset="-120"/>
            </a:endParaRPr>
          </a:p>
          <a:p>
            <a:pPr>
              <a:lnSpc>
                <a:spcPts val="3300"/>
              </a:lnSpc>
              <a:spcAft>
                <a:spcPts val="4000"/>
              </a:spcAft>
            </a:pPr>
            <a:r>
              <a:rPr lang="en-US" sz="2200" b="1" dirty="0">
                <a:solidFill>
                  <a:srgbClr val="FFFFFF"/>
                </a:solidFill>
                <a:latin typeface="Arial" pitchFamily="34" charset="0"/>
                <a:cs typeface="Arial" pitchFamily="34" charset="-120"/>
              </a:rPr>
              <a:t>Additional links</a:t>
            </a:r>
            <a:br>
              <a:rPr lang="en-US" sz="2200" dirty="0">
                <a:solidFill>
                  <a:srgbClr val="FFFFFF"/>
                </a:solidFill>
                <a:latin typeface="Arial" pitchFamily="34" charset="0"/>
                <a:cs typeface="Arial" pitchFamily="34" charset="-120"/>
              </a:rPr>
            </a:br>
            <a:r>
              <a:rPr lang="en-US" sz="2200" dirty="0">
                <a:solidFill>
                  <a:srgbClr val="FFFFFF"/>
                </a:solidFill>
                <a:latin typeface="Arial" pitchFamily="34" charset="0"/>
                <a:cs typeface="Arial" pitchFamily="34" charset="-120"/>
              </a:rPr>
              <a:t>Slide deck: https://</a:t>
            </a:r>
            <a:r>
              <a:rPr lang="en-US" sz="2200" dirty="0" err="1">
                <a:solidFill>
                  <a:srgbClr val="FFFFFF"/>
                </a:solidFill>
                <a:latin typeface="Arial" pitchFamily="34" charset="0"/>
                <a:cs typeface="Arial" pitchFamily="34" charset="-120"/>
              </a:rPr>
              <a:t>bas.im</a:t>
            </a:r>
            <a:r>
              <a:rPr lang="en-US" sz="2200" dirty="0">
                <a:solidFill>
                  <a:srgbClr val="FFFFFF"/>
                </a:solidFill>
                <a:latin typeface="Arial" pitchFamily="34" charset="0"/>
                <a:cs typeface="Arial" pitchFamily="34" charset="-120"/>
              </a:rPr>
              <a:t>/acc25-2</a:t>
            </a:r>
            <a:br>
              <a:rPr lang="en-US" sz="2200" dirty="0">
                <a:solidFill>
                  <a:srgbClr val="FFFFFF"/>
                </a:solidFill>
                <a:latin typeface="Arial" pitchFamily="34" charset="0"/>
                <a:cs typeface="Arial" pitchFamily="34" charset="-120"/>
              </a:rPr>
            </a:br>
            <a:r>
              <a:rPr lang="en-US" sz="2200" dirty="0" err="1">
                <a:solidFill>
                  <a:srgbClr val="FFFFFF"/>
                </a:solidFill>
                <a:latin typeface="Arial" pitchFamily="34" charset="0"/>
                <a:cs typeface="Arial" pitchFamily="34" charset="-120"/>
              </a:rPr>
              <a:t>TempLight</a:t>
            </a:r>
            <a:r>
              <a:rPr lang="en-US" sz="2200" dirty="0">
                <a:solidFill>
                  <a:srgbClr val="FFFFFF"/>
                </a:solidFill>
                <a:latin typeface="Arial" pitchFamily="34" charset="0"/>
                <a:cs typeface="Arial" pitchFamily="34" charset="-120"/>
              </a:rPr>
              <a:t>: https://</a:t>
            </a:r>
            <a:r>
              <a:rPr lang="en-US" sz="2200" dirty="0" err="1">
                <a:solidFill>
                  <a:srgbClr val="FFFFFF"/>
                </a:solidFill>
                <a:latin typeface="Arial" pitchFamily="34" charset="0"/>
                <a:cs typeface="Arial" pitchFamily="34" charset="-120"/>
              </a:rPr>
              <a:t>templight.xyz</a:t>
            </a:r>
            <a:br>
              <a:rPr lang="en-US" sz="2200" dirty="0">
                <a:solidFill>
                  <a:srgbClr val="FFFFFF"/>
                </a:solidFill>
                <a:latin typeface="Arial" pitchFamily="34" charset="0"/>
                <a:cs typeface="Arial" pitchFamily="34" charset="-120"/>
              </a:rPr>
            </a:br>
            <a:endParaRPr lang="en-US" sz="2200" dirty="0">
              <a:solidFill>
                <a:srgbClr val="FFFFFF"/>
              </a:solidFill>
              <a:latin typeface="Arial" pitchFamily="34" charset="0"/>
              <a:cs typeface="Arial" pitchFamily="34" charset="-120"/>
            </a:endParaRPr>
          </a:p>
        </p:txBody>
      </p:sp>
      <p:sp>
        <p:nvSpPr>
          <p:cNvPr id="4" name="Text 2"/>
          <p:cNvSpPr/>
          <p:nvPr/>
        </p:nvSpPr>
        <p:spPr>
          <a:xfrm>
            <a:off x="685800" y="4592658"/>
            <a:ext cx="1524000" cy="62975"/>
          </a:xfrm>
          <a:prstGeom prst="rect">
            <a:avLst/>
          </a:prstGeom>
          <a:solidFill>
            <a:srgbClr val="FE4447"/>
          </a:solidFill>
          <a:ln/>
        </p:spPr>
        <p:txBody>
          <a:bodyPr wrap="square" rtlCol="0" anchor="ctr"/>
          <a:lstStyle/>
          <a:p>
            <a:pPr marL="0" indent="0">
              <a:buNone/>
            </a:pPr>
            <a:endParaRPr lang="en-US" dirty="0"/>
          </a:p>
        </p:txBody>
      </p:sp>
      <p:sp>
        <p:nvSpPr>
          <p:cNvPr id="6" name="Text 4"/>
          <p:cNvSpPr/>
          <p:nvPr/>
        </p:nvSpPr>
        <p:spPr>
          <a:xfrm>
            <a:off x="685801" y="4871848"/>
            <a:ext cx="2717800" cy="230505"/>
          </a:xfrm>
          <a:prstGeom prst="rect">
            <a:avLst/>
          </a:prstGeom>
          <a:noFill/>
          <a:ln/>
        </p:spPr>
        <p:txBody>
          <a:bodyPr wrap="square" lIns="0" tIns="0" rIns="0" bIns="0" rtlCol="0" anchor="t"/>
          <a:lstStyle/>
          <a:p>
            <a:pPr marL="0" indent="0">
              <a:spcBef>
                <a:spcPts val="2000"/>
              </a:spcBef>
              <a:buNone/>
            </a:pPr>
            <a:r>
              <a:rPr lang="en-US" sz="1400" dirty="0">
                <a:solidFill>
                  <a:srgbClr val="FFFFFF"/>
                </a:solidFill>
                <a:latin typeface="Arial" pitchFamily="34" charset="0"/>
                <a:ea typeface="Arial" pitchFamily="34" charset="-122"/>
                <a:cs typeface="Arial" pitchFamily="34" charset="-120"/>
              </a:rPr>
              <a:t>Licensed under CC BY-NC 4.0</a:t>
            </a:r>
            <a:endParaRPr lang="en-US" sz="1400" dirty="0"/>
          </a:p>
        </p:txBody>
      </p:sp>
      <p:pic>
        <p:nvPicPr>
          <p:cNvPr id="8" name="Picture 7" descr="A qr code with black border&#10;&#10;AI-generated content may be incorrect.">
            <a:extLst>
              <a:ext uri="{FF2B5EF4-FFF2-40B4-BE49-F238E27FC236}">
                <a16:creationId xmlns:a16="http://schemas.microsoft.com/office/drawing/2014/main" id="{20A92D69-526F-8684-B6FB-D6A8810B3763}"/>
              </a:ext>
            </a:extLst>
          </p:cNvPr>
          <p:cNvPicPr>
            <a:picLocks noChangeAspect="1"/>
          </p:cNvPicPr>
          <p:nvPr/>
        </p:nvPicPr>
        <p:blipFill>
          <a:blip r:embed="rId4"/>
          <a:stretch>
            <a:fillRect/>
          </a:stretch>
        </p:blipFill>
        <p:spPr>
          <a:xfrm>
            <a:off x="5621864" y="1883832"/>
            <a:ext cx="3225800" cy="32258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634901" y="507950"/>
            <a:ext cx="1015901" cy="76200"/>
          </a:xfrm>
          <a:prstGeom prst="rect">
            <a:avLst/>
          </a:prstGeom>
          <a:solidFill>
            <a:srgbClr val="FE4447"/>
          </a:solidFill>
          <a:ln/>
        </p:spPr>
        <p:txBody>
          <a:bodyPr wrap="square" rtlCol="0" anchor="ctr"/>
          <a:lstStyle/>
          <a:p>
            <a:pPr marL="0" indent="0">
              <a:buNone/>
            </a:pPr>
            <a:endParaRPr lang="en-US" dirty="0"/>
          </a:p>
        </p:txBody>
      </p:sp>
      <p:sp>
        <p:nvSpPr>
          <p:cNvPr id="3" name="Text 1"/>
          <p:cNvSpPr/>
          <p:nvPr/>
        </p:nvSpPr>
        <p:spPr>
          <a:xfrm>
            <a:off x="634901" y="838051"/>
            <a:ext cx="8031682" cy="581025"/>
          </a:xfrm>
          <a:prstGeom prst="rect">
            <a:avLst/>
          </a:prstGeom>
          <a:noFill/>
          <a:ln/>
        </p:spPr>
        <p:txBody>
          <a:bodyPr wrap="square" lIns="0" tIns="0" rIns="0" bIns="0" rtlCol="0" anchor="t"/>
          <a:lstStyle/>
          <a:p>
            <a:pPr marL="0" indent="0" algn="l">
              <a:spcAft>
                <a:spcPts val="3000"/>
              </a:spcAft>
              <a:buNone/>
            </a:pPr>
            <a:r>
              <a:rPr lang="en-US" sz="4000" b="1" dirty="0">
                <a:solidFill>
                  <a:srgbClr val="277884"/>
                </a:solidFill>
                <a:latin typeface="Arial" pitchFamily="34" charset="0"/>
                <a:ea typeface="Arial" pitchFamily="34" charset="-122"/>
                <a:cs typeface="Arial" pitchFamily="34" charset="-120"/>
              </a:rPr>
              <a:t>What is PEACE?</a:t>
            </a:r>
            <a:endParaRPr lang="en-US" sz="4000" dirty="0"/>
          </a:p>
        </p:txBody>
      </p:sp>
      <p:sp>
        <p:nvSpPr>
          <p:cNvPr id="4" name="Text 2"/>
          <p:cNvSpPr/>
          <p:nvPr/>
        </p:nvSpPr>
        <p:spPr>
          <a:xfrm>
            <a:off x="634901" y="1800076"/>
            <a:ext cx="8031682" cy="650081"/>
          </a:xfrm>
          <a:prstGeom prst="rect">
            <a:avLst/>
          </a:prstGeom>
          <a:noFill/>
          <a:ln/>
        </p:spPr>
        <p:txBody>
          <a:bodyPr wrap="square" lIns="0" tIns="0" rIns="0" bIns="0" rtlCol="0" anchor="t"/>
          <a:lstStyle/>
          <a:p>
            <a:pPr marL="0" indent="0" algn="l">
              <a:lnSpc>
                <a:spcPts val="2560"/>
              </a:lnSpc>
              <a:spcBef>
                <a:spcPts val="1600"/>
              </a:spcBef>
              <a:spcAft>
                <a:spcPts val="2500"/>
              </a:spcAft>
              <a:buNone/>
            </a:pPr>
            <a:r>
              <a:rPr lang="en-US" sz="1600" dirty="0">
                <a:solidFill>
                  <a:srgbClr val="2C2C2C"/>
                </a:solidFill>
                <a:latin typeface="Arial" pitchFamily="34" charset="0"/>
                <a:ea typeface="Arial" pitchFamily="34" charset="-122"/>
                <a:cs typeface="Arial" pitchFamily="34" charset="-120"/>
              </a:rPr>
              <a:t>PEACE is a modular framework for AI prompting that helps you get clearer, more useful responses based on tested prompting strategies.</a:t>
            </a:r>
            <a:endParaRPr lang="en-US" sz="1600" dirty="0"/>
          </a:p>
        </p:txBody>
      </p:sp>
      <p:sp>
        <p:nvSpPr>
          <p:cNvPr id="5" name="Text 3"/>
          <p:cNvSpPr/>
          <p:nvPr/>
        </p:nvSpPr>
        <p:spPr>
          <a:xfrm>
            <a:off x="634901" y="2767608"/>
            <a:ext cx="8031682" cy="650081"/>
          </a:xfrm>
          <a:prstGeom prst="rect">
            <a:avLst/>
          </a:prstGeom>
          <a:noFill/>
          <a:ln/>
        </p:spPr>
        <p:txBody>
          <a:bodyPr wrap="square" lIns="0" tIns="0" rIns="0" bIns="0" rtlCol="0" anchor="t"/>
          <a:lstStyle/>
          <a:p>
            <a:pPr marL="0" indent="0" algn="l">
              <a:lnSpc>
                <a:spcPts val="2560"/>
              </a:lnSpc>
              <a:spcBef>
                <a:spcPts val="1600"/>
              </a:spcBef>
              <a:spcAft>
                <a:spcPts val="2500"/>
              </a:spcAft>
              <a:buNone/>
            </a:pPr>
            <a:r>
              <a:rPr lang="en-US" sz="1600" dirty="0">
                <a:solidFill>
                  <a:srgbClr val="2C2C2C"/>
                </a:solidFill>
                <a:latin typeface="Arial" pitchFamily="34" charset="0"/>
                <a:ea typeface="Arial" pitchFamily="34" charset="-122"/>
                <a:cs typeface="Arial" pitchFamily="34" charset="-120"/>
              </a:rPr>
              <a:t>It provides a structured approach based on five key principles allowing you to adapt different elements as needed for your specific task.</a:t>
            </a:r>
            <a:endParaRPr lang="en-US" sz="1600" dirty="0"/>
          </a:p>
        </p:txBody>
      </p:sp>
      <p:sp>
        <p:nvSpPr>
          <p:cNvPr id="6" name="Text 4"/>
          <p:cNvSpPr/>
          <p:nvPr/>
        </p:nvSpPr>
        <p:spPr>
          <a:xfrm>
            <a:off x="634901" y="3735139"/>
            <a:ext cx="7874198" cy="1168301"/>
          </a:xfrm>
          <a:prstGeom prst="roundRect">
            <a:avLst>
              <a:gd name="adj" fmla="val 8696"/>
            </a:avLst>
          </a:prstGeom>
          <a:solidFill>
            <a:srgbClr val="5EA8A7"/>
          </a:solidFill>
          <a:ln/>
        </p:spPr>
        <p:txBody>
          <a:bodyPr wrap="square" rtlCol="0" anchor="ctr"/>
          <a:lstStyle/>
          <a:p>
            <a:pPr marL="0" indent="0">
              <a:buNone/>
            </a:pPr>
            <a:endParaRPr lang="en-US" dirty="0"/>
          </a:p>
        </p:txBody>
      </p:sp>
      <p:sp>
        <p:nvSpPr>
          <p:cNvPr id="7" name="Text 5"/>
          <p:cNvSpPr/>
          <p:nvPr/>
        </p:nvSpPr>
        <p:spPr>
          <a:xfrm>
            <a:off x="879958" y="4052590"/>
            <a:ext cx="7384084" cy="533400"/>
          </a:xfrm>
          <a:prstGeom prst="rect">
            <a:avLst/>
          </a:prstGeom>
          <a:noFill/>
          <a:ln/>
        </p:spPr>
        <p:txBody>
          <a:bodyPr wrap="square" lIns="0" tIns="0" rIns="0" bIns="0" rtlCol="0" anchor="t"/>
          <a:lstStyle/>
          <a:p>
            <a:pPr marL="0" indent="0" algn="ctr">
              <a:buNone/>
            </a:pPr>
            <a:r>
              <a:rPr lang="en-US" sz="1800" b="1" dirty="0">
                <a:solidFill>
                  <a:srgbClr val="FFFFFF"/>
                </a:solidFill>
                <a:latin typeface="Arial" pitchFamily="34" charset="0"/>
                <a:ea typeface="Arial" pitchFamily="34" charset="-122"/>
                <a:cs typeface="Arial" pitchFamily="34" charset="-120"/>
              </a:rPr>
              <a:t>Use all five principles or just a few.</a:t>
            </a:r>
          </a:p>
          <a:p>
            <a:pPr marL="0" indent="0" algn="ctr">
              <a:buNone/>
            </a:pPr>
            <a:r>
              <a:rPr lang="en-US" b="1" dirty="0">
                <a:solidFill>
                  <a:srgbClr val="FFFFFF"/>
                </a:solidFill>
                <a:latin typeface="Arial" pitchFamily="34" charset="0"/>
                <a:ea typeface="Arial" pitchFamily="34" charset="-122"/>
                <a:cs typeface="Arial" pitchFamily="34" charset="-120"/>
              </a:rPr>
              <a:t>W</a:t>
            </a:r>
            <a:r>
              <a:rPr lang="en-US" sz="1800" b="1" dirty="0">
                <a:solidFill>
                  <a:srgbClr val="FFFFFF"/>
                </a:solidFill>
                <a:latin typeface="Arial" pitchFamily="34" charset="0"/>
                <a:ea typeface="Arial" pitchFamily="34" charset="-122"/>
                <a:cs typeface="Arial" pitchFamily="34" charset="-120"/>
              </a:rPr>
              <a:t>hatever works best for your needs</a:t>
            </a:r>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634901" y="381000"/>
            <a:ext cx="1015901" cy="76200"/>
          </a:xfrm>
          <a:prstGeom prst="rect">
            <a:avLst/>
          </a:prstGeom>
          <a:solidFill>
            <a:srgbClr val="FE4447"/>
          </a:solidFill>
          <a:ln/>
        </p:spPr>
        <p:txBody>
          <a:bodyPr wrap="square" rtlCol="0" anchor="ctr"/>
          <a:lstStyle/>
          <a:p>
            <a:pPr marL="0" indent="0">
              <a:buNone/>
            </a:pPr>
            <a:endParaRPr lang="en-US" dirty="0"/>
          </a:p>
        </p:txBody>
      </p:sp>
      <p:sp>
        <p:nvSpPr>
          <p:cNvPr id="3" name="Text 1"/>
          <p:cNvSpPr/>
          <p:nvPr/>
        </p:nvSpPr>
        <p:spPr>
          <a:xfrm>
            <a:off x="634901" y="634901"/>
            <a:ext cx="8031682" cy="476250"/>
          </a:xfrm>
          <a:prstGeom prst="rect">
            <a:avLst/>
          </a:prstGeom>
          <a:noFill/>
          <a:ln/>
        </p:spPr>
        <p:txBody>
          <a:bodyPr wrap="square" lIns="0" tIns="0" rIns="0" bIns="0" rtlCol="0" anchor="t"/>
          <a:lstStyle/>
          <a:p>
            <a:pPr marL="0" indent="0" algn="l">
              <a:spcAft>
                <a:spcPts val="1600"/>
              </a:spcAft>
              <a:buNone/>
            </a:pPr>
            <a:r>
              <a:rPr lang="en-US" sz="3300" b="1" dirty="0">
                <a:solidFill>
                  <a:srgbClr val="277884"/>
                </a:solidFill>
                <a:latin typeface="Arial" pitchFamily="34" charset="0"/>
                <a:ea typeface="Arial" pitchFamily="34" charset="-122"/>
                <a:cs typeface="Arial" pitchFamily="34" charset="-120"/>
              </a:rPr>
              <a:t>The Five Principles</a:t>
            </a:r>
            <a:endParaRPr lang="en-US" sz="3300" dirty="0"/>
          </a:p>
        </p:txBody>
      </p:sp>
      <p:sp>
        <p:nvSpPr>
          <p:cNvPr id="4" name="Text 2"/>
          <p:cNvSpPr/>
          <p:nvPr/>
        </p:nvSpPr>
        <p:spPr>
          <a:xfrm>
            <a:off x="634901" y="1314301"/>
            <a:ext cx="7874198" cy="672108"/>
          </a:xfrm>
          <a:prstGeom prst="roundRect">
            <a:avLst>
              <a:gd name="adj" fmla="val 7558"/>
            </a:avLst>
          </a:prstGeom>
          <a:solidFill>
            <a:srgbClr val="F4F6F6"/>
          </a:solidFill>
          <a:ln/>
        </p:spPr>
        <p:txBody>
          <a:bodyPr wrap="square" rtlCol="0" anchor="ctr"/>
          <a:lstStyle/>
          <a:p>
            <a:pPr marL="0" indent="0">
              <a:buNone/>
            </a:pPr>
            <a:endParaRPr lang="en-US" dirty="0"/>
          </a:p>
        </p:txBody>
      </p:sp>
      <p:sp>
        <p:nvSpPr>
          <p:cNvPr id="5" name="Shape 3"/>
          <p:cNvSpPr/>
          <p:nvPr/>
        </p:nvSpPr>
        <p:spPr>
          <a:xfrm>
            <a:off x="658713" y="1314301"/>
            <a:ext cx="0" cy="672108"/>
          </a:xfrm>
          <a:prstGeom prst="line">
            <a:avLst/>
          </a:prstGeom>
          <a:noFill/>
          <a:ln w="47625">
            <a:solidFill>
              <a:srgbClr val="5EA8A7"/>
            </a:solidFill>
            <a:prstDash val="solid"/>
          </a:ln>
        </p:spPr>
        <p:txBody>
          <a:bodyPr/>
          <a:lstStyle/>
          <a:p>
            <a:endParaRPr lang="en-US"/>
          </a:p>
        </p:txBody>
      </p:sp>
      <p:sp>
        <p:nvSpPr>
          <p:cNvPr id="6" name="Text 4"/>
          <p:cNvSpPr/>
          <p:nvPr/>
        </p:nvSpPr>
        <p:spPr>
          <a:xfrm>
            <a:off x="911126" y="1415802"/>
            <a:ext cx="164253" cy="276225"/>
          </a:xfrm>
          <a:prstGeom prst="rect">
            <a:avLst/>
          </a:prstGeom>
          <a:noFill/>
          <a:ln/>
        </p:spPr>
        <p:txBody>
          <a:bodyPr wrap="square" lIns="0" tIns="0" rIns="0" bIns="0" rtlCol="0" anchor="t"/>
          <a:lstStyle/>
          <a:p>
            <a:pPr marL="0" indent="0" algn="l">
              <a:buNone/>
            </a:pPr>
            <a:r>
              <a:rPr lang="en-US" sz="1900" b="1" dirty="0">
                <a:solidFill>
                  <a:srgbClr val="FE4447"/>
                </a:solidFill>
                <a:latin typeface="Arial" pitchFamily="34" charset="0"/>
                <a:ea typeface="Arial" pitchFamily="34" charset="-122"/>
                <a:cs typeface="Arial" pitchFamily="34" charset="-120"/>
              </a:rPr>
              <a:t>P</a:t>
            </a:r>
            <a:endParaRPr lang="en-US" sz="1900" dirty="0"/>
          </a:p>
        </p:txBody>
      </p:sp>
      <p:sp>
        <p:nvSpPr>
          <p:cNvPr id="7" name="Text 5"/>
          <p:cNvSpPr/>
          <p:nvPr/>
        </p:nvSpPr>
        <p:spPr>
          <a:xfrm>
            <a:off x="1199108" y="1463427"/>
            <a:ext cx="972005" cy="219075"/>
          </a:xfrm>
          <a:prstGeom prst="rect">
            <a:avLst/>
          </a:prstGeom>
          <a:noFill/>
          <a:ln/>
        </p:spPr>
        <p:txBody>
          <a:bodyPr wrap="square" lIns="0" tIns="0" rIns="0" bIns="0" rtlCol="0" anchor="t"/>
          <a:lstStyle/>
          <a:p>
            <a:pPr marL="0" indent="0" algn="l">
              <a:buNone/>
            </a:pPr>
            <a:r>
              <a:rPr lang="en-US" sz="1500" b="1" dirty="0">
                <a:solidFill>
                  <a:srgbClr val="277884"/>
                </a:solidFill>
                <a:latin typeface="Arial" pitchFamily="34" charset="0"/>
                <a:ea typeface="Arial" pitchFamily="34" charset="-122"/>
                <a:cs typeface="Arial" pitchFamily="34" charset="-120"/>
              </a:rPr>
              <a:t>Politeness</a:t>
            </a:r>
            <a:endParaRPr lang="en-US" sz="1500" dirty="0"/>
          </a:p>
        </p:txBody>
      </p:sp>
      <p:sp>
        <p:nvSpPr>
          <p:cNvPr id="8" name="Text 6"/>
          <p:cNvSpPr/>
          <p:nvPr/>
        </p:nvSpPr>
        <p:spPr>
          <a:xfrm>
            <a:off x="1279327" y="1717328"/>
            <a:ext cx="7141196" cy="167580"/>
          </a:xfrm>
          <a:prstGeom prst="rect">
            <a:avLst/>
          </a:prstGeom>
          <a:noFill/>
          <a:ln/>
        </p:spPr>
        <p:txBody>
          <a:bodyPr wrap="square" lIns="0" tIns="0" rIns="0" bIns="0" rtlCol="0" anchor="t"/>
          <a:lstStyle/>
          <a:p>
            <a:pPr marL="0" indent="0" algn="l">
              <a:lnSpc>
                <a:spcPts val="1320"/>
              </a:lnSpc>
              <a:spcBef>
                <a:spcPts val="200"/>
              </a:spcBef>
              <a:buNone/>
            </a:pPr>
            <a:r>
              <a:rPr lang="en-US" sz="1100" dirty="0">
                <a:solidFill>
                  <a:srgbClr val="2C2C2C"/>
                </a:solidFill>
                <a:latin typeface="Arial" pitchFamily="34" charset="0"/>
                <a:ea typeface="Arial" pitchFamily="34" charset="-122"/>
                <a:cs typeface="Arial" pitchFamily="34" charset="-120"/>
              </a:rPr>
              <a:t>Sets the tone for collaboration</a:t>
            </a:r>
            <a:endParaRPr lang="en-US" sz="1100" dirty="0"/>
          </a:p>
        </p:txBody>
      </p:sp>
      <p:sp>
        <p:nvSpPr>
          <p:cNvPr id="9" name="Text 7"/>
          <p:cNvSpPr/>
          <p:nvPr/>
        </p:nvSpPr>
        <p:spPr>
          <a:xfrm>
            <a:off x="634901" y="2037159"/>
            <a:ext cx="7874198" cy="672108"/>
          </a:xfrm>
          <a:prstGeom prst="roundRect">
            <a:avLst>
              <a:gd name="adj" fmla="val 7558"/>
            </a:avLst>
          </a:prstGeom>
          <a:solidFill>
            <a:srgbClr val="F4F6F6"/>
          </a:solidFill>
          <a:ln/>
        </p:spPr>
        <p:txBody>
          <a:bodyPr wrap="square" rtlCol="0" anchor="ctr"/>
          <a:lstStyle/>
          <a:p>
            <a:pPr marL="0" indent="0">
              <a:buNone/>
            </a:pPr>
            <a:endParaRPr lang="en-US" dirty="0"/>
          </a:p>
        </p:txBody>
      </p:sp>
      <p:sp>
        <p:nvSpPr>
          <p:cNvPr id="10" name="Shape 8"/>
          <p:cNvSpPr/>
          <p:nvPr/>
        </p:nvSpPr>
        <p:spPr>
          <a:xfrm>
            <a:off x="658713" y="2037159"/>
            <a:ext cx="0" cy="672108"/>
          </a:xfrm>
          <a:prstGeom prst="line">
            <a:avLst/>
          </a:prstGeom>
          <a:noFill/>
          <a:ln w="47625">
            <a:solidFill>
              <a:srgbClr val="5EA8A7"/>
            </a:solidFill>
            <a:prstDash val="solid"/>
          </a:ln>
        </p:spPr>
        <p:txBody>
          <a:bodyPr/>
          <a:lstStyle/>
          <a:p>
            <a:endParaRPr lang="en-US"/>
          </a:p>
        </p:txBody>
      </p:sp>
      <p:sp>
        <p:nvSpPr>
          <p:cNvPr id="11" name="Text 9"/>
          <p:cNvSpPr/>
          <p:nvPr/>
        </p:nvSpPr>
        <p:spPr>
          <a:xfrm>
            <a:off x="911126" y="2138660"/>
            <a:ext cx="164253" cy="276225"/>
          </a:xfrm>
          <a:prstGeom prst="rect">
            <a:avLst/>
          </a:prstGeom>
          <a:noFill/>
          <a:ln/>
        </p:spPr>
        <p:txBody>
          <a:bodyPr wrap="square" lIns="0" tIns="0" rIns="0" bIns="0" rtlCol="0" anchor="t"/>
          <a:lstStyle/>
          <a:p>
            <a:pPr marL="0" indent="0" algn="l">
              <a:buNone/>
            </a:pPr>
            <a:r>
              <a:rPr lang="en-US" sz="1900" b="1" dirty="0">
                <a:solidFill>
                  <a:srgbClr val="FE4447"/>
                </a:solidFill>
                <a:latin typeface="Arial" pitchFamily="34" charset="0"/>
                <a:ea typeface="Arial" pitchFamily="34" charset="-122"/>
                <a:cs typeface="Arial" pitchFamily="34" charset="-120"/>
              </a:rPr>
              <a:t>E</a:t>
            </a:r>
            <a:endParaRPr lang="en-US" sz="1900" dirty="0"/>
          </a:p>
        </p:txBody>
      </p:sp>
      <p:sp>
        <p:nvSpPr>
          <p:cNvPr id="12" name="Text 10"/>
          <p:cNvSpPr/>
          <p:nvPr/>
        </p:nvSpPr>
        <p:spPr>
          <a:xfrm>
            <a:off x="1199108" y="2186285"/>
            <a:ext cx="875002" cy="219075"/>
          </a:xfrm>
          <a:prstGeom prst="rect">
            <a:avLst/>
          </a:prstGeom>
          <a:noFill/>
          <a:ln/>
        </p:spPr>
        <p:txBody>
          <a:bodyPr wrap="square" lIns="0" tIns="0" rIns="0" bIns="0" rtlCol="0" anchor="t"/>
          <a:lstStyle/>
          <a:p>
            <a:pPr marL="0" indent="0" algn="l">
              <a:buNone/>
            </a:pPr>
            <a:r>
              <a:rPr lang="en-US" sz="1500" b="1" dirty="0">
                <a:solidFill>
                  <a:srgbClr val="277884"/>
                </a:solidFill>
                <a:latin typeface="Arial" pitchFamily="34" charset="0"/>
                <a:ea typeface="Arial" pitchFamily="34" charset="-122"/>
                <a:cs typeface="Arial" pitchFamily="34" charset="-120"/>
              </a:rPr>
              <a:t>Expertise</a:t>
            </a:r>
            <a:endParaRPr lang="en-US" sz="1500" dirty="0"/>
          </a:p>
        </p:txBody>
      </p:sp>
      <p:sp>
        <p:nvSpPr>
          <p:cNvPr id="13" name="Text 11"/>
          <p:cNvSpPr/>
          <p:nvPr/>
        </p:nvSpPr>
        <p:spPr>
          <a:xfrm>
            <a:off x="1279327" y="2440186"/>
            <a:ext cx="7141196" cy="167580"/>
          </a:xfrm>
          <a:prstGeom prst="rect">
            <a:avLst/>
          </a:prstGeom>
          <a:noFill/>
          <a:ln/>
        </p:spPr>
        <p:txBody>
          <a:bodyPr wrap="square" lIns="0" tIns="0" rIns="0" bIns="0" rtlCol="0" anchor="t"/>
          <a:lstStyle/>
          <a:p>
            <a:pPr marL="0" indent="0" algn="l">
              <a:lnSpc>
                <a:spcPts val="1320"/>
              </a:lnSpc>
              <a:spcBef>
                <a:spcPts val="200"/>
              </a:spcBef>
              <a:buNone/>
            </a:pPr>
            <a:r>
              <a:rPr lang="en-US" sz="1100" dirty="0">
                <a:solidFill>
                  <a:srgbClr val="2C2C2C"/>
                </a:solidFill>
                <a:latin typeface="Arial" pitchFamily="34" charset="0"/>
                <a:ea typeface="Arial" pitchFamily="34" charset="-122"/>
                <a:cs typeface="Arial" pitchFamily="34" charset="-120"/>
              </a:rPr>
              <a:t>Define AI's role to tailor responses</a:t>
            </a:r>
            <a:endParaRPr lang="en-US" sz="1100" dirty="0"/>
          </a:p>
        </p:txBody>
      </p:sp>
      <p:sp>
        <p:nvSpPr>
          <p:cNvPr id="14" name="Text 12"/>
          <p:cNvSpPr/>
          <p:nvPr/>
        </p:nvSpPr>
        <p:spPr>
          <a:xfrm>
            <a:off x="634901" y="2760018"/>
            <a:ext cx="7874198" cy="672108"/>
          </a:xfrm>
          <a:prstGeom prst="roundRect">
            <a:avLst>
              <a:gd name="adj" fmla="val 7558"/>
            </a:avLst>
          </a:prstGeom>
          <a:solidFill>
            <a:srgbClr val="F4F6F6"/>
          </a:solidFill>
          <a:ln/>
        </p:spPr>
        <p:txBody>
          <a:bodyPr wrap="square" rtlCol="0" anchor="ctr"/>
          <a:lstStyle/>
          <a:p>
            <a:pPr marL="0" indent="0">
              <a:buNone/>
            </a:pPr>
            <a:endParaRPr lang="en-US" dirty="0"/>
          </a:p>
        </p:txBody>
      </p:sp>
      <p:sp>
        <p:nvSpPr>
          <p:cNvPr id="15" name="Shape 13"/>
          <p:cNvSpPr/>
          <p:nvPr/>
        </p:nvSpPr>
        <p:spPr>
          <a:xfrm>
            <a:off x="658713" y="2760018"/>
            <a:ext cx="0" cy="672108"/>
          </a:xfrm>
          <a:prstGeom prst="line">
            <a:avLst/>
          </a:prstGeom>
          <a:noFill/>
          <a:ln w="47625">
            <a:solidFill>
              <a:srgbClr val="5EA8A7"/>
            </a:solidFill>
            <a:prstDash val="solid"/>
          </a:ln>
        </p:spPr>
        <p:txBody>
          <a:bodyPr/>
          <a:lstStyle/>
          <a:p>
            <a:endParaRPr lang="en-US"/>
          </a:p>
        </p:txBody>
      </p:sp>
      <p:sp>
        <p:nvSpPr>
          <p:cNvPr id="16" name="Text 14"/>
          <p:cNvSpPr/>
          <p:nvPr/>
        </p:nvSpPr>
        <p:spPr>
          <a:xfrm>
            <a:off x="911126" y="2861518"/>
            <a:ext cx="177763" cy="276225"/>
          </a:xfrm>
          <a:prstGeom prst="rect">
            <a:avLst/>
          </a:prstGeom>
          <a:noFill/>
          <a:ln/>
        </p:spPr>
        <p:txBody>
          <a:bodyPr wrap="square" lIns="0" tIns="0" rIns="0" bIns="0" rtlCol="0" anchor="t"/>
          <a:lstStyle/>
          <a:p>
            <a:pPr marL="0" indent="0" algn="l">
              <a:buNone/>
            </a:pPr>
            <a:r>
              <a:rPr lang="en-US" sz="1900" b="1" dirty="0">
                <a:solidFill>
                  <a:srgbClr val="FE4447"/>
                </a:solidFill>
                <a:latin typeface="Arial" pitchFamily="34" charset="0"/>
                <a:ea typeface="Arial" pitchFamily="34" charset="-122"/>
                <a:cs typeface="Arial" pitchFamily="34" charset="-120"/>
              </a:rPr>
              <a:t>A</a:t>
            </a:r>
            <a:endParaRPr lang="en-US" sz="1900" dirty="0"/>
          </a:p>
        </p:txBody>
      </p:sp>
      <p:sp>
        <p:nvSpPr>
          <p:cNvPr id="17" name="Text 15"/>
          <p:cNvSpPr/>
          <p:nvPr/>
        </p:nvSpPr>
        <p:spPr>
          <a:xfrm>
            <a:off x="1212354" y="2909143"/>
            <a:ext cx="356589" cy="219075"/>
          </a:xfrm>
          <a:prstGeom prst="rect">
            <a:avLst/>
          </a:prstGeom>
          <a:noFill/>
          <a:ln/>
        </p:spPr>
        <p:txBody>
          <a:bodyPr wrap="square" lIns="0" tIns="0" rIns="0" bIns="0" rtlCol="0" anchor="t"/>
          <a:lstStyle/>
          <a:p>
            <a:pPr marL="0" indent="0" algn="l">
              <a:buNone/>
            </a:pPr>
            <a:r>
              <a:rPr lang="en-US" sz="1500" b="1" dirty="0">
                <a:solidFill>
                  <a:srgbClr val="277884"/>
                </a:solidFill>
                <a:latin typeface="Arial" pitchFamily="34" charset="0"/>
                <a:ea typeface="Arial" pitchFamily="34" charset="-122"/>
                <a:cs typeface="Arial" pitchFamily="34" charset="-120"/>
              </a:rPr>
              <a:t>Ask</a:t>
            </a:r>
            <a:endParaRPr lang="en-US" sz="1500" dirty="0"/>
          </a:p>
        </p:txBody>
      </p:sp>
      <p:sp>
        <p:nvSpPr>
          <p:cNvPr id="18" name="Text 16"/>
          <p:cNvSpPr/>
          <p:nvPr/>
        </p:nvSpPr>
        <p:spPr>
          <a:xfrm>
            <a:off x="1279327" y="3163044"/>
            <a:ext cx="7141196" cy="167580"/>
          </a:xfrm>
          <a:prstGeom prst="rect">
            <a:avLst/>
          </a:prstGeom>
          <a:noFill/>
          <a:ln/>
        </p:spPr>
        <p:txBody>
          <a:bodyPr wrap="square" lIns="0" tIns="0" rIns="0" bIns="0" rtlCol="0" anchor="t"/>
          <a:lstStyle/>
          <a:p>
            <a:pPr marL="0" indent="0" algn="l">
              <a:lnSpc>
                <a:spcPts val="1320"/>
              </a:lnSpc>
              <a:spcBef>
                <a:spcPts val="200"/>
              </a:spcBef>
              <a:buNone/>
            </a:pPr>
            <a:r>
              <a:rPr lang="en-US" sz="1100" dirty="0">
                <a:solidFill>
                  <a:srgbClr val="2C2C2C"/>
                </a:solidFill>
                <a:latin typeface="Arial" pitchFamily="34" charset="0"/>
                <a:ea typeface="Arial" pitchFamily="34" charset="-122"/>
                <a:cs typeface="Arial" pitchFamily="34" charset="-120"/>
              </a:rPr>
              <a:t>Clear questions get clear answers</a:t>
            </a:r>
            <a:endParaRPr lang="en-US" sz="1100" dirty="0"/>
          </a:p>
        </p:txBody>
      </p:sp>
      <p:sp>
        <p:nvSpPr>
          <p:cNvPr id="19" name="Text 17"/>
          <p:cNvSpPr/>
          <p:nvPr/>
        </p:nvSpPr>
        <p:spPr>
          <a:xfrm>
            <a:off x="634901" y="3482876"/>
            <a:ext cx="7874198" cy="672108"/>
          </a:xfrm>
          <a:prstGeom prst="roundRect">
            <a:avLst>
              <a:gd name="adj" fmla="val 7558"/>
            </a:avLst>
          </a:prstGeom>
          <a:solidFill>
            <a:srgbClr val="F4F6F6"/>
          </a:solidFill>
          <a:ln/>
        </p:spPr>
        <p:txBody>
          <a:bodyPr wrap="square" rtlCol="0" anchor="ctr"/>
          <a:lstStyle/>
          <a:p>
            <a:pPr marL="0" indent="0">
              <a:buNone/>
            </a:pPr>
            <a:endParaRPr lang="en-US" dirty="0"/>
          </a:p>
        </p:txBody>
      </p:sp>
      <p:sp>
        <p:nvSpPr>
          <p:cNvPr id="20" name="Shape 18"/>
          <p:cNvSpPr/>
          <p:nvPr/>
        </p:nvSpPr>
        <p:spPr>
          <a:xfrm>
            <a:off x="658713" y="3482876"/>
            <a:ext cx="0" cy="672108"/>
          </a:xfrm>
          <a:prstGeom prst="line">
            <a:avLst/>
          </a:prstGeom>
          <a:noFill/>
          <a:ln w="47625">
            <a:solidFill>
              <a:srgbClr val="5EA8A7"/>
            </a:solidFill>
            <a:prstDash val="solid"/>
          </a:ln>
        </p:spPr>
        <p:txBody>
          <a:bodyPr/>
          <a:lstStyle/>
          <a:p>
            <a:endParaRPr lang="en-US"/>
          </a:p>
        </p:txBody>
      </p:sp>
      <p:sp>
        <p:nvSpPr>
          <p:cNvPr id="21" name="Text 19"/>
          <p:cNvSpPr/>
          <p:nvPr/>
        </p:nvSpPr>
        <p:spPr>
          <a:xfrm>
            <a:off x="911126" y="3584377"/>
            <a:ext cx="177763" cy="276225"/>
          </a:xfrm>
          <a:prstGeom prst="rect">
            <a:avLst/>
          </a:prstGeom>
          <a:noFill/>
          <a:ln/>
        </p:spPr>
        <p:txBody>
          <a:bodyPr wrap="square" lIns="0" tIns="0" rIns="0" bIns="0" rtlCol="0" anchor="t"/>
          <a:lstStyle/>
          <a:p>
            <a:pPr marL="0" indent="0" algn="l">
              <a:buNone/>
            </a:pPr>
            <a:r>
              <a:rPr lang="en-US" sz="1900" b="1" dirty="0">
                <a:solidFill>
                  <a:srgbClr val="FE4447"/>
                </a:solidFill>
                <a:latin typeface="Arial" pitchFamily="34" charset="0"/>
                <a:ea typeface="Arial" pitchFamily="34" charset="-122"/>
                <a:cs typeface="Arial" pitchFamily="34" charset="-120"/>
              </a:rPr>
              <a:t>C</a:t>
            </a:r>
            <a:endParaRPr lang="en-US" sz="1900" dirty="0"/>
          </a:p>
        </p:txBody>
      </p:sp>
      <p:sp>
        <p:nvSpPr>
          <p:cNvPr id="22" name="Text 20"/>
          <p:cNvSpPr/>
          <p:nvPr/>
        </p:nvSpPr>
        <p:spPr>
          <a:xfrm>
            <a:off x="1212354" y="3632002"/>
            <a:ext cx="723349" cy="219075"/>
          </a:xfrm>
          <a:prstGeom prst="rect">
            <a:avLst/>
          </a:prstGeom>
          <a:noFill/>
          <a:ln/>
        </p:spPr>
        <p:txBody>
          <a:bodyPr wrap="square" lIns="0" tIns="0" rIns="0" bIns="0" rtlCol="0" anchor="t"/>
          <a:lstStyle/>
          <a:p>
            <a:pPr marL="0" indent="0" algn="l">
              <a:buNone/>
            </a:pPr>
            <a:r>
              <a:rPr lang="en-US" sz="1500" b="1" dirty="0">
                <a:solidFill>
                  <a:srgbClr val="277884"/>
                </a:solidFill>
                <a:latin typeface="Arial" pitchFamily="34" charset="0"/>
                <a:ea typeface="Arial" pitchFamily="34" charset="-122"/>
                <a:cs typeface="Arial" pitchFamily="34" charset="-120"/>
              </a:rPr>
              <a:t>Context</a:t>
            </a:r>
            <a:endParaRPr lang="en-US" sz="1500" dirty="0"/>
          </a:p>
        </p:txBody>
      </p:sp>
      <p:sp>
        <p:nvSpPr>
          <p:cNvPr id="23" name="Text 21"/>
          <p:cNvSpPr/>
          <p:nvPr/>
        </p:nvSpPr>
        <p:spPr>
          <a:xfrm>
            <a:off x="1279327" y="3885902"/>
            <a:ext cx="7141196" cy="167580"/>
          </a:xfrm>
          <a:prstGeom prst="rect">
            <a:avLst/>
          </a:prstGeom>
          <a:noFill/>
          <a:ln/>
        </p:spPr>
        <p:txBody>
          <a:bodyPr wrap="square" lIns="0" tIns="0" rIns="0" bIns="0" rtlCol="0" anchor="t"/>
          <a:lstStyle/>
          <a:p>
            <a:pPr marL="0" indent="0" algn="l">
              <a:lnSpc>
                <a:spcPts val="1320"/>
              </a:lnSpc>
              <a:spcBef>
                <a:spcPts val="200"/>
              </a:spcBef>
              <a:buNone/>
            </a:pPr>
            <a:r>
              <a:rPr lang="en-US" sz="1100" dirty="0">
                <a:solidFill>
                  <a:srgbClr val="2C2C2C"/>
                </a:solidFill>
                <a:latin typeface="Arial" pitchFamily="34" charset="0"/>
                <a:ea typeface="Arial" pitchFamily="34" charset="-122"/>
                <a:cs typeface="Arial" pitchFamily="34" charset="-120"/>
              </a:rPr>
              <a:t>More context creates better results</a:t>
            </a:r>
            <a:endParaRPr lang="en-US" sz="1100" dirty="0"/>
          </a:p>
        </p:txBody>
      </p:sp>
      <p:sp>
        <p:nvSpPr>
          <p:cNvPr id="24" name="Text 22"/>
          <p:cNvSpPr/>
          <p:nvPr/>
        </p:nvSpPr>
        <p:spPr>
          <a:xfrm>
            <a:off x="634901" y="4205734"/>
            <a:ext cx="7874198" cy="672108"/>
          </a:xfrm>
          <a:prstGeom prst="roundRect">
            <a:avLst>
              <a:gd name="adj" fmla="val 7558"/>
            </a:avLst>
          </a:prstGeom>
          <a:solidFill>
            <a:srgbClr val="F4F6F6"/>
          </a:solidFill>
          <a:ln/>
        </p:spPr>
        <p:txBody>
          <a:bodyPr wrap="square" rtlCol="0" anchor="ctr"/>
          <a:lstStyle/>
          <a:p>
            <a:pPr marL="0" indent="0">
              <a:buNone/>
            </a:pPr>
            <a:endParaRPr lang="en-US" dirty="0"/>
          </a:p>
        </p:txBody>
      </p:sp>
      <p:sp>
        <p:nvSpPr>
          <p:cNvPr id="25" name="Shape 23"/>
          <p:cNvSpPr/>
          <p:nvPr/>
        </p:nvSpPr>
        <p:spPr>
          <a:xfrm>
            <a:off x="658713" y="4205734"/>
            <a:ext cx="0" cy="672108"/>
          </a:xfrm>
          <a:prstGeom prst="line">
            <a:avLst/>
          </a:prstGeom>
          <a:noFill/>
          <a:ln w="47625">
            <a:solidFill>
              <a:srgbClr val="5EA8A7"/>
            </a:solidFill>
            <a:prstDash val="solid"/>
          </a:ln>
        </p:spPr>
        <p:txBody>
          <a:bodyPr/>
          <a:lstStyle/>
          <a:p>
            <a:endParaRPr lang="en-US"/>
          </a:p>
        </p:txBody>
      </p:sp>
      <p:sp>
        <p:nvSpPr>
          <p:cNvPr id="26" name="Text 24"/>
          <p:cNvSpPr/>
          <p:nvPr/>
        </p:nvSpPr>
        <p:spPr>
          <a:xfrm>
            <a:off x="911126" y="4307235"/>
            <a:ext cx="164253" cy="276225"/>
          </a:xfrm>
          <a:prstGeom prst="rect">
            <a:avLst/>
          </a:prstGeom>
          <a:noFill/>
          <a:ln/>
        </p:spPr>
        <p:txBody>
          <a:bodyPr wrap="square" lIns="0" tIns="0" rIns="0" bIns="0" rtlCol="0" anchor="t"/>
          <a:lstStyle/>
          <a:p>
            <a:pPr marL="0" indent="0" algn="l">
              <a:buNone/>
            </a:pPr>
            <a:r>
              <a:rPr lang="en-US" sz="1900" b="1" dirty="0">
                <a:solidFill>
                  <a:srgbClr val="FE4447"/>
                </a:solidFill>
                <a:latin typeface="Arial" pitchFamily="34" charset="0"/>
                <a:ea typeface="Arial" pitchFamily="34" charset="-122"/>
                <a:cs typeface="Arial" pitchFamily="34" charset="-120"/>
              </a:rPr>
              <a:t>E</a:t>
            </a:r>
            <a:endParaRPr lang="en-US" sz="1900" dirty="0"/>
          </a:p>
        </p:txBody>
      </p:sp>
      <p:sp>
        <p:nvSpPr>
          <p:cNvPr id="27" name="Text 25"/>
          <p:cNvSpPr/>
          <p:nvPr/>
        </p:nvSpPr>
        <p:spPr>
          <a:xfrm>
            <a:off x="1199108" y="4354860"/>
            <a:ext cx="701945" cy="219075"/>
          </a:xfrm>
          <a:prstGeom prst="rect">
            <a:avLst/>
          </a:prstGeom>
          <a:noFill/>
          <a:ln/>
        </p:spPr>
        <p:txBody>
          <a:bodyPr wrap="square" lIns="0" tIns="0" rIns="0" bIns="0" rtlCol="0" anchor="t"/>
          <a:lstStyle/>
          <a:p>
            <a:pPr marL="0" indent="0" algn="l">
              <a:buNone/>
            </a:pPr>
            <a:r>
              <a:rPr lang="en-US" sz="1500" b="1" dirty="0">
                <a:solidFill>
                  <a:srgbClr val="277884"/>
                </a:solidFill>
                <a:latin typeface="Arial" pitchFamily="34" charset="0"/>
                <a:ea typeface="Arial" pitchFamily="34" charset="-122"/>
                <a:cs typeface="Arial" pitchFamily="34" charset="-120"/>
              </a:rPr>
              <a:t>Engage</a:t>
            </a:r>
            <a:endParaRPr lang="en-US" sz="1500" dirty="0"/>
          </a:p>
        </p:txBody>
      </p:sp>
      <p:sp>
        <p:nvSpPr>
          <p:cNvPr id="28" name="Text 26"/>
          <p:cNvSpPr/>
          <p:nvPr/>
        </p:nvSpPr>
        <p:spPr>
          <a:xfrm>
            <a:off x="1279327" y="4608761"/>
            <a:ext cx="7141196" cy="167580"/>
          </a:xfrm>
          <a:prstGeom prst="rect">
            <a:avLst/>
          </a:prstGeom>
          <a:noFill/>
          <a:ln/>
        </p:spPr>
        <p:txBody>
          <a:bodyPr wrap="square" lIns="0" tIns="0" rIns="0" bIns="0" rtlCol="0" anchor="t"/>
          <a:lstStyle/>
          <a:p>
            <a:pPr marL="0" indent="0" algn="l">
              <a:lnSpc>
                <a:spcPts val="1320"/>
              </a:lnSpc>
              <a:spcBef>
                <a:spcPts val="200"/>
              </a:spcBef>
              <a:buNone/>
            </a:pPr>
            <a:r>
              <a:rPr lang="en-US" sz="1100" dirty="0">
                <a:solidFill>
                  <a:srgbClr val="2C2C2C"/>
                </a:solidFill>
                <a:latin typeface="Arial" pitchFamily="34" charset="0"/>
                <a:ea typeface="Arial" pitchFamily="34" charset="-122"/>
                <a:cs typeface="Arial" pitchFamily="34" charset="-120"/>
              </a:rPr>
              <a:t>Let AI ask clarifying questions</a:t>
            </a:r>
            <a:endParaRPr lang="en-US"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634901" y="507950"/>
            <a:ext cx="888950" cy="888950"/>
          </a:xfrm>
          <a:prstGeom prst="roundRect">
            <a:avLst>
              <a:gd name="adj" fmla="val 102863"/>
            </a:avLst>
          </a:prstGeom>
          <a:solidFill>
            <a:srgbClr val="FE4447"/>
          </a:solidFill>
          <a:ln/>
        </p:spPr>
        <p:txBody>
          <a:bodyPr wrap="square" rtlCol="0" anchor="ctr"/>
          <a:lstStyle/>
          <a:p>
            <a:pPr marL="0" indent="0">
              <a:buNone/>
            </a:pPr>
            <a:endParaRPr lang="en-US" dirty="0"/>
          </a:p>
        </p:txBody>
      </p:sp>
      <p:sp>
        <p:nvSpPr>
          <p:cNvPr id="3" name="Text 1"/>
          <p:cNvSpPr/>
          <p:nvPr/>
        </p:nvSpPr>
        <p:spPr>
          <a:xfrm>
            <a:off x="906546" y="661839"/>
            <a:ext cx="345659" cy="581025"/>
          </a:xfrm>
          <a:prstGeom prst="rect">
            <a:avLst/>
          </a:prstGeom>
          <a:noFill/>
          <a:ln/>
        </p:spPr>
        <p:txBody>
          <a:bodyPr wrap="square" lIns="0" tIns="0" rIns="0" bIns="0" rtlCol="0" anchor="t"/>
          <a:lstStyle/>
          <a:p>
            <a:pPr marL="0" indent="0" algn="ctr">
              <a:buNone/>
            </a:pPr>
            <a:r>
              <a:rPr lang="en-US" sz="4000" b="1" dirty="0">
                <a:solidFill>
                  <a:srgbClr val="FFFFFF"/>
                </a:solidFill>
                <a:latin typeface="Arial" pitchFamily="34" charset="0"/>
                <a:ea typeface="Arial" pitchFamily="34" charset="-122"/>
                <a:cs typeface="Arial" pitchFamily="34" charset="-120"/>
              </a:rPr>
              <a:t>P</a:t>
            </a:r>
            <a:endParaRPr lang="en-US" sz="4000" dirty="0"/>
          </a:p>
        </p:txBody>
      </p:sp>
      <p:sp>
        <p:nvSpPr>
          <p:cNvPr id="4" name="Text 2"/>
          <p:cNvSpPr/>
          <p:nvPr/>
        </p:nvSpPr>
        <p:spPr>
          <a:xfrm>
            <a:off x="634901" y="1587401"/>
            <a:ext cx="8031682" cy="495300"/>
          </a:xfrm>
          <a:prstGeom prst="rect">
            <a:avLst/>
          </a:prstGeom>
          <a:noFill/>
          <a:ln/>
        </p:spPr>
        <p:txBody>
          <a:bodyPr wrap="square" lIns="0" tIns="0" rIns="0" bIns="0" rtlCol="0" anchor="t"/>
          <a:lstStyle/>
          <a:p>
            <a:pPr marL="0" indent="0" algn="l">
              <a:spcAft>
                <a:spcPts val="1000"/>
              </a:spcAft>
              <a:buNone/>
            </a:pPr>
            <a:r>
              <a:rPr lang="en-US" sz="3400" b="1" dirty="0">
                <a:solidFill>
                  <a:srgbClr val="277884"/>
                </a:solidFill>
                <a:latin typeface="Arial" pitchFamily="34" charset="0"/>
                <a:ea typeface="Arial" pitchFamily="34" charset="-122"/>
                <a:cs typeface="Arial" pitchFamily="34" charset="-120"/>
              </a:rPr>
              <a:t>Politeness</a:t>
            </a:r>
            <a:endParaRPr lang="en-US" sz="3400" dirty="0"/>
          </a:p>
        </p:txBody>
      </p:sp>
      <p:sp>
        <p:nvSpPr>
          <p:cNvPr id="5" name="Text 3"/>
          <p:cNvSpPr/>
          <p:nvPr/>
        </p:nvSpPr>
        <p:spPr>
          <a:xfrm>
            <a:off x="634901" y="2209651"/>
            <a:ext cx="8031682" cy="276225"/>
          </a:xfrm>
          <a:prstGeom prst="rect">
            <a:avLst/>
          </a:prstGeom>
          <a:noFill/>
          <a:ln/>
        </p:spPr>
        <p:txBody>
          <a:bodyPr wrap="square" lIns="0" tIns="0" rIns="0" bIns="0" rtlCol="0" anchor="t"/>
          <a:lstStyle/>
          <a:p>
            <a:pPr marL="0" indent="0" algn="l">
              <a:buNone/>
            </a:pPr>
            <a:r>
              <a:rPr lang="en-US" sz="1900" i="1" dirty="0">
                <a:solidFill>
                  <a:srgbClr val="5EA8A7"/>
                </a:solidFill>
                <a:latin typeface="Arial" pitchFamily="34" charset="0"/>
                <a:ea typeface="Arial" pitchFamily="34" charset="-122"/>
                <a:cs typeface="Arial" pitchFamily="34" charset="-120"/>
              </a:rPr>
              <a:t>Setting the tone for collaboration</a:t>
            </a:r>
            <a:endParaRPr lang="en-US" sz="1900" dirty="0"/>
          </a:p>
        </p:txBody>
      </p:sp>
      <p:sp>
        <p:nvSpPr>
          <p:cNvPr id="6" name="Text 4"/>
          <p:cNvSpPr/>
          <p:nvPr/>
        </p:nvSpPr>
        <p:spPr>
          <a:xfrm>
            <a:off x="634901" y="2765227"/>
            <a:ext cx="8031682" cy="257175"/>
          </a:xfrm>
          <a:prstGeom prst="rect">
            <a:avLst/>
          </a:prstGeom>
          <a:noFill/>
          <a:ln/>
        </p:spPr>
        <p:txBody>
          <a:bodyPr wrap="square" lIns="0" tIns="0" rIns="0" bIns="0" rtlCol="0" anchor="t"/>
          <a:lstStyle/>
          <a:p>
            <a:pPr marL="0" indent="0" algn="l">
              <a:spcAft>
                <a:spcPts val="1000"/>
              </a:spcAft>
              <a:buNone/>
            </a:pPr>
            <a:r>
              <a:rPr lang="en-US" sz="1700" b="1" dirty="0">
                <a:solidFill>
                  <a:srgbClr val="277884"/>
                </a:solidFill>
                <a:latin typeface="Arial" pitchFamily="34" charset="0"/>
                <a:ea typeface="Arial" pitchFamily="34" charset="-122"/>
                <a:cs typeface="Arial" pitchFamily="34" charset="-120"/>
              </a:rPr>
              <a:t>Why It Matters</a:t>
            </a:r>
            <a:endParaRPr lang="en-US" sz="1700" dirty="0"/>
          </a:p>
        </p:txBody>
      </p:sp>
      <p:sp>
        <p:nvSpPr>
          <p:cNvPr id="7" name="Text 5"/>
          <p:cNvSpPr/>
          <p:nvPr/>
        </p:nvSpPr>
        <p:spPr>
          <a:xfrm>
            <a:off x="634901" y="3149352"/>
            <a:ext cx="8031682" cy="533400"/>
          </a:xfrm>
          <a:prstGeom prst="rect">
            <a:avLst/>
          </a:prstGeom>
          <a:noFill/>
          <a:ln/>
        </p:spPr>
        <p:txBody>
          <a:bodyPr wrap="square" lIns="0" tIns="0" rIns="0" bIns="0" rtlCol="0" anchor="t"/>
          <a:lstStyle/>
          <a:p>
            <a:pPr marL="0" indent="0" algn="l">
              <a:lnSpc>
                <a:spcPts val="2100"/>
              </a:lnSpc>
              <a:spcAft>
                <a:spcPts val="1800"/>
              </a:spcAft>
              <a:buNone/>
            </a:pPr>
            <a:r>
              <a:rPr lang="en-US" sz="1400" dirty="0">
                <a:solidFill>
                  <a:srgbClr val="2C2C2C"/>
                </a:solidFill>
                <a:latin typeface="Arial" pitchFamily="34" charset="0"/>
                <a:ea typeface="Arial" pitchFamily="34" charset="-122"/>
                <a:cs typeface="Arial" pitchFamily="34" charset="-120"/>
              </a:rPr>
              <a:t>Politeness sets the tone for better AI interaction. The way you phrase prompts affects how AI generates responses.</a:t>
            </a:r>
            <a:endParaRPr lang="en-US" sz="1400" dirty="0"/>
          </a:p>
        </p:txBody>
      </p:sp>
      <p:sp>
        <p:nvSpPr>
          <p:cNvPr id="10" name="Text 6">
            <a:extLst>
              <a:ext uri="{FF2B5EF4-FFF2-40B4-BE49-F238E27FC236}">
                <a16:creationId xmlns:a16="http://schemas.microsoft.com/office/drawing/2014/main" id="{8215EC4D-4086-1007-8741-46F7B6455378}"/>
              </a:ext>
            </a:extLst>
          </p:cNvPr>
          <p:cNvSpPr/>
          <p:nvPr/>
        </p:nvSpPr>
        <p:spPr>
          <a:xfrm>
            <a:off x="634901" y="4095452"/>
            <a:ext cx="7874198" cy="723900"/>
          </a:xfrm>
          <a:prstGeom prst="roundRect">
            <a:avLst>
              <a:gd name="adj" fmla="val 7018"/>
            </a:avLst>
          </a:prstGeom>
          <a:solidFill>
            <a:srgbClr val="F4F6F6"/>
          </a:solidFill>
          <a:ln/>
        </p:spPr>
        <p:txBody>
          <a:bodyPr wrap="square" rtlCol="0" anchor="ctr"/>
          <a:lstStyle/>
          <a:p>
            <a:pPr marL="0" indent="0">
              <a:buNone/>
            </a:pPr>
            <a:endParaRPr lang="en-US" dirty="0"/>
          </a:p>
        </p:txBody>
      </p:sp>
      <p:sp>
        <p:nvSpPr>
          <p:cNvPr id="11" name="Shape 7">
            <a:extLst>
              <a:ext uri="{FF2B5EF4-FFF2-40B4-BE49-F238E27FC236}">
                <a16:creationId xmlns:a16="http://schemas.microsoft.com/office/drawing/2014/main" id="{158FF55B-2CD5-5F6B-EE25-733A4A1BE556}"/>
              </a:ext>
            </a:extLst>
          </p:cNvPr>
          <p:cNvSpPr/>
          <p:nvPr/>
        </p:nvSpPr>
        <p:spPr>
          <a:xfrm>
            <a:off x="658713" y="4095452"/>
            <a:ext cx="0" cy="723900"/>
          </a:xfrm>
          <a:prstGeom prst="line">
            <a:avLst/>
          </a:prstGeom>
          <a:noFill/>
          <a:ln w="47625">
            <a:solidFill>
              <a:srgbClr val="5EA8A7"/>
            </a:solidFill>
            <a:prstDash val="solid"/>
          </a:ln>
        </p:spPr>
        <p:txBody>
          <a:bodyPr/>
          <a:lstStyle/>
          <a:p>
            <a:endParaRPr lang="en-US"/>
          </a:p>
        </p:txBody>
      </p:sp>
      <p:sp>
        <p:nvSpPr>
          <p:cNvPr id="12" name="Text 8">
            <a:extLst>
              <a:ext uri="{FF2B5EF4-FFF2-40B4-BE49-F238E27FC236}">
                <a16:creationId xmlns:a16="http://schemas.microsoft.com/office/drawing/2014/main" id="{8E90E0CE-881D-C879-9862-A048D5ECA1DC}"/>
              </a:ext>
            </a:extLst>
          </p:cNvPr>
          <p:cNvSpPr/>
          <p:nvPr/>
        </p:nvSpPr>
        <p:spPr>
          <a:xfrm>
            <a:off x="906546" y="4095452"/>
            <a:ext cx="7516761" cy="723900"/>
          </a:xfrm>
          <a:prstGeom prst="rect">
            <a:avLst/>
          </a:prstGeom>
          <a:noFill/>
          <a:ln/>
        </p:spPr>
        <p:txBody>
          <a:bodyPr wrap="square" lIns="0" tIns="0" rIns="0" bIns="0" rtlCol="0" anchor="ctr"/>
          <a:lstStyle/>
          <a:p>
            <a:r>
              <a:rPr lang="en-US" sz="1400" i="1" dirty="0">
                <a:solidFill>
                  <a:srgbClr val="2C2C2C"/>
                </a:solidFill>
                <a:latin typeface="Arial" pitchFamily="34" charset="0"/>
                <a:ea typeface="Arial" pitchFamily="34" charset="-122"/>
                <a:cs typeface="Arial" pitchFamily="34" charset="-120"/>
              </a:rPr>
              <a:t>Polite prompts lead to more structured and relevant answers.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634901" y="507950"/>
            <a:ext cx="888950" cy="888950"/>
          </a:xfrm>
          <a:prstGeom prst="roundRect">
            <a:avLst>
              <a:gd name="adj" fmla="val 102863"/>
            </a:avLst>
          </a:prstGeom>
          <a:solidFill>
            <a:srgbClr val="FE4447"/>
          </a:solidFill>
          <a:ln/>
        </p:spPr>
        <p:txBody>
          <a:bodyPr wrap="square" rtlCol="0" anchor="ctr"/>
          <a:lstStyle/>
          <a:p>
            <a:pPr marL="0" indent="0">
              <a:buNone/>
            </a:pPr>
            <a:endParaRPr lang="en-US" dirty="0"/>
          </a:p>
        </p:txBody>
      </p:sp>
      <p:sp>
        <p:nvSpPr>
          <p:cNvPr id="3" name="Text 1"/>
          <p:cNvSpPr/>
          <p:nvPr/>
        </p:nvSpPr>
        <p:spPr>
          <a:xfrm>
            <a:off x="906546" y="661839"/>
            <a:ext cx="345659" cy="581025"/>
          </a:xfrm>
          <a:prstGeom prst="rect">
            <a:avLst/>
          </a:prstGeom>
          <a:noFill/>
          <a:ln/>
        </p:spPr>
        <p:txBody>
          <a:bodyPr wrap="square" lIns="0" tIns="0" rIns="0" bIns="0" rtlCol="0" anchor="t"/>
          <a:lstStyle/>
          <a:p>
            <a:pPr marL="0" indent="0" algn="ctr">
              <a:buNone/>
            </a:pPr>
            <a:r>
              <a:rPr lang="en-US" sz="4000" b="1" dirty="0">
                <a:solidFill>
                  <a:srgbClr val="FFFFFF"/>
                </a:solidFill>
                <a:latin typeface="Arial" pitchFamily="34" charset="0"/>
                <a:ea typeface="Arial" pitchFamily="34" charset="-122"/>
                <a:cs typeface="Arial" pitchFamily="34" charset="-120"/>
              </a:rPr>
              <a:t>E</a:t>
            </a:r>
            <a:endParaRPr lang="en-US" sz="4000" dirty="0"/>
          </a:p>
        </p:txBody>
      </p:sp>
      <p:sp>
        <p:nvSpPr>
          <p:cNvPr id="4" name="Text 2"/>
          <p:cNvSpPr/>
          <p:nvPr/>
        </p:nvSpPr>
        <p:spPr>
          <a:xfrm>
            <a:off x="634901" y="1587401"/>
            <a:ext cx="8031682" cy="523875"/>
          </a:xfrm>
          <a:prstGeom prst="rect">
            <a:avLst/>
          </a:prstGeom>
          <a:noFill/>
          <a:ln/>
        </p:spPr>
        <p:txBody>
          <a:bodyPr wrap="square" lIns="0" tIns="0" rIns="0" bIns="0" rtlCol="0" anchor="t"/>
          <a:lstStyle/>
          <a:p>
            <a:pPr marL="0" indent="0" algn="l">
              <a:spcAft>
                <a:spcPts val="1000"/>
              </a:spcAft>
              <a:buNone/>
            </a:pPr>
            <a:r>
              <a:rPr lang="en-US" sz="3600" b="1" dirty="0">
                <a:solidFill>
                  <a:srgbClr val="277884"/>
                </a:solidFill>
                <a:latin typeface="Arial" pitchFamily="34" charset="0"/>
                <a:ea typeface="Arial" pitchFamily="34" charset="-122"/>
                <a:cs typeface="Arial" pitchFamily="34" charset="-120"/>
              </a:rPr>
              <a:t>Expertise</a:t>
            </a:r>
            <a:endParaRPr lang="en-US" sz="3600" dirty="0"/>
          </a:p>
        </p:txBody>
      </p:sp>
      <p:sp>
        <p:nvSpPr>
          <p:cNvPr id="5" name="Text 3"/>
          <p:cNvSpPr/>
          <p:nvPr/>
        </p:nvSpPr>
        <p:spPr>
          <a:xfrm>
            <a:off x="634901" y="2238226"/>
            <a:ext cx="8031682" cy="295275"/>
          </a:xfrm>
          <a:prstGeom prst="rect">
            <a:avLst/>
          </a:prstGeom>
          <a:noFill/>
          <a:ln/>
        </p:spPr>
        <p:txBody>
          <a:bodyPr wrap="square" lIns="0" tIns="0" rIns="0" bIns="0" rtlCol="0" anchor="t"/>
          <a:lstStyle/>
          <a:p>
            <a:pPr marL="0" indent="0" algn="l">
              <a:buNone/>
            </a:pPr>
            <a:r>
              <a:rPr lang="en-US" sz="2000" i="1" dirty="0">
                <a:solidFill>
                  <a:srgbClr val="5EA8A7"/>
                </a:solidFill>
                <a:latin typeface="Arial" pitchFamily="34" charset="0"/>
                <a:ea typeface="Arial" pitchFamily="34" charset="-122"/>
                <a:cs typeface="Arial" pitchFamily="34" charset="-120"/>
              </a:rPr>
              <a:t>Defining the AI's role</a:t>
            </a:r>
            <a:endParaRPr lang="en-US" sz="2000" dirty="0"/>
          </a:p>
        </p:txBody>
      </p:sp>
      <p:sp>
        <p:nvSpPr>
          <p:cNvPr id="6" name="Text 4"/>
          <p:cNvSpPr/>
          <p:nvPr/>
        </p:nvSpPr>
        <p:spPr>
          <a:xfrm>
            <a:off x="634901" y="2850952"/>
            <a:ext cx="8031682" cy="266700"/>
          </a:xfrm>
          <a:prstGeom prst="rect">
            <a:avLst/>
          </a:prstGeom>
          <a:noFill/>
          <a:ln/>
        </p:spPr>
        <p:txBody>
          <a:bodyPr wrap="square" lIns="0" tIns="0" rIns="0" bIns="0" rtlCol="0" anchor="t"/>
          <a:lstStyle/>
          <a:p>
            <a:pPr marL="0" indent="0" algn="l">
              <a:spcAft>
                <a:spcPts val="1200"/>
              </a:spcAft>
              <a:buNone/>
            </a:pPr>
            <a:r>
              <a:rPr lang="en-US" sz="1800" b="1" dirty="0">
                <a:solidFill>
                  <a:srgbClr val="277884"/>
                </a:solidFill>
                <a:latin typeface="Arial" pitchFamily="34" charset="0"/>
                <a:ea typeface="Arial" pitchFamily="34" charset="-122"/>
                <a:cs typeface="Arial" pitchFamily="34" charset="-120"/>
              </a:rPr>
              <a:t>Why It Matters</a:t>
            </a:r>
            <a:endParaRPr lang="en-US" sz="1800" dirty="0"/>
          </a:p>
        </p:txBody>
      </p:sp>
      <p:sp>
        <p:nvSpPr>
          <p:cNvPr id="7" name="Text 5"/>
          <p:cNvSpPr/>
          <p:nvPr/>
        </p:nvSpPr>
        <p:spPr>
          <a:xfrm>
            <a:off x="700947" y="3225551"/>
            <a:ext cx="8031682" cy="571500"/>
          </a:xfrm>
          <a:prstGeom prst="rect">
            <a:avLst/>
          </a:prstGeom>
          <a:noFill/>
          <a:ln/>
        </p:spPr>
        <p:txBody>
          <a:bodyPr wrap="square" lIns="0" tIns="0" rIns="0" bIns="0" rtlCol="0" anchor="t"/>
          <a:lstStyle/>
          <a:p>
            <a:pPr marL="0" indent="0" algn="l">
              <a:lnSpc>
                <a:spcPts val="2250"/>
              </a:lnSpc>
              <a:spcAft>
                <a:spcPts val="2000"/>
              </a:spcAft>
              <a:buNone/>
            </a:pPr>
            <a:r>
              <a:rPr lang="en-US" sz="1500" dirty="0">
                <a:solidFill>
                  <a:srgbClr val="2C2C2C"/>
                </a:solidFill>
                <a:latin typeface="Arial" pitchFamily="34" charset="0"/>
                <a:ea typeface="Arial" pitchFamily="34" charset="-122"/>
                <a:cs typeface="Arial" pitchFamily="34" charset="-120"/>
              </a:rPr>
              <a:t>AI is a generalist by default. If you don't specify the perspective, it pulls from a broad knowledge base. Establishing content expertise gives AI focus.</a:t>
            </a:r>
            <a:endParaRPr lang="en-US" sz="1500" dirty="0"/>
          </a:p>
        </p:txBody>
      </p:sp>
      <p:sp>
        <p:nvSpPr>
          <p:cNvPr id="8" name="Text 6"/>
          <p:cNvSpPr/>
          <p:nvPr/>
        </p:nvSpPr>
        <p:spPr>
          <a:xfrm>
            <a:off x="634901" y="4095452"/>
            <a:ext cx="7874198" cy="723900"/>
          </a:xfrm>
          <a:prstGeom prst="roundRect">
            <a:avLst>
              <a:gd name="adj" fmla="val 7018"/>
            </a:avLst>
          </a:prstGeom>
          <a:solidFill>
            <a:srgbClr val="F4F6F6"/>
          </a:solidFill>
          <a:ln/>
        </p:spPr>
        <p:txBody>
          <a:bodyPr wrap="square" rtlCol="0" anchor="ctr"/>
          <a:lstStyle/>
          <a:p>
            <a:pPr marL="0" indent="0">
              <a:buNone/>
            </a:pPr>
            <a:endParaRPr lang="en-US" dirty="0"/>
          </a:p>
        </p:txBody>
      </p:sp>
      <p:sp>
        <p:nvSpPr>
          <p:cNvPr id="9" name="Shape 7"/>
          <p:cNvSpPr/>
          <p:nvPr/>
        </p:nvSpPr>
        <p:spPr>
          <a:xfrm>
            <a:off x="658713" y="4095452"/>
            <a:ext cx="0" cy="723900"/>
          </a:xfrm>
          <a:prstGeom prst="line">
            <a:avLst/>
          </a:prstGeom>
          <a:noFill/>
          <a:ln w="47625">
            <a:solidFill>
              <a:srgbClr val="5EA8A7"/>
            </a:solidFill>
            <a:prstDash val="solid"/>
          </a:ln>
        </p:spPr>
        <p:txBody>
          <a:bodyPr/>
          <a:lstStyle/>
          <a:p>
            <a:endParaRPr lang="en-US"/>
          </a:p>
        </p:txBody>
      </p:sp>
      <p:sp>
        <p:nvSpPr>
          <p:cNvPr id="10" name="Text 8"/>
          <p:cNvSpPr/>
          <p:nvPr/>
        </p:nvSpPr>
        <p:spPr>
          <a:xfrm>
            <a:off x="906546" y="4095452"/>
            <a:ext cx="7516761" cy="723900"/>
          </a:xfrm>
          <a:prstGeom prst="rect">
            <a:avLst/>
          </a:prstGeom>
          <a:noFill/>
          <a:ln/>
        </p:spPr>
        <p:txBody>
          <a:bodyPr wrap="square" lIns="0" tIns="0" rIns="0" bIns="0" rtlCol="0" anchor="ctr"/>
          <a:lstStyle/>
          <a:p>
            <a:r>
              <a:rPr lang="en-US" sz="1400" i="1" dirty="0">
                <a:solidFill>
                  <a:srgbClr val="2C2C2C"/>
                </a:solidFill>
                <a:latin typeface="Arial" pitchFamily="34" charset="0"/>
                <a:ea typeface="Arial" pitchFamily="34" charset="-122"/>
                <a:cs typeface="Arial" pitchFamily="34" charset="-120"/>
              </a:rPr>
              <a:t>Act as an expert in community college curriculum development.</a:t>
            </a:r>
            <a:endParaRPr lang="en-US"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634901" y="507950"/>
            <a:ext cx="888950" cy="888950"/>
          </a:xfrm>
          <a:prstGeom prst="roundRect">
            <a:avLst>
              <a:gd name="adj" fmla="val 102863"/>
            </a:avLst>
          </a:prstGeom>
          <a:solidFill>
            <a:srgbClr val="FE4447"/>
          </a:solidFill>
          <a:ln/>
        </p:spPr>
        <p:txBody>
          <a:bodyPr wrap="square" rtlCol="0" anchor="ctr"/>
          <a:lstStyle/>
          <a:p>
            <a:pPr marL="0" indent="0">
              <a:buNone/>
            </a:pPr>
            <a:endParaRPr lang="en-US" dirty="0"/>
          </a:p>
        </p:txBody>
      </p:sp>
      <p:sp>
        <p:nvSpPr>
          <p:cNvPr id="3" name="Text 1"/>
          <p:cNvSpPr/>
          <p:nvPr/>
        </p:nvSpPr>
        <p:spPr>
          <a:xfrm>
            <a:off x="892277" y="661839"/>
            <a:ext cx="374199" cy="581025"/>
          </a:xfrm>
          <a:prstGeom prst="rect">
            <a:avLst/>
          </a:prstGeom>
          <a:noFill/>
          <a:ln/>
        </p:spPr>
        <p:txBody>
          <a:bodyPr wrap="square" lIns="0" tIns="0" rIns="0" bIns="0" rtlCol="0" anchor="t"/>
          <a:lstStyle/>
          <a:p>
            <a:pPr marL="0" indent="0" algn="ctr">
              <a:buNone/>
            </a:pPr>
            <a:r>
              <a:rPr lang="en-US" sz="4000" b="1" dirty="0">
                <a:solidFill>
                  <a:srgbClr val="FFFFFF"/>
                </a:solidFill>
                <a:latin typeface="Arial" pitchFamily="34" charset="0"/>
                <a:ea typeface="Arial" pitchFamily="34" charset="-122"/>
                <a:cs typeface="Arial" pitchFamily="34" charset="-120"/>
              </a:rPr>
              <a:t>A</a:t>
            </a:r>
            <a:endParaRPr lang="en-US" sz="4000" dirty="0"/>
          </a:p>
        </p:txBody>
      </p:sp>
      <p:sp>
        <p:nvSpPr>
          <p:cNvPr id="4" name="Text 2"/>
          <p:cNvSpPr/>
          <p:nvPr/>
        </p:nvSpPr>
        <p:spPr>
          <a:xfrm>
            <a:off x="634901" y="1587401"/>
            <a:ext cx="8031682" cy="495300"/>
          </a:xfrm>
          <a:prstGeom prst="rect">
            <a:avLst/>
          </a:prstGeom>
          <a:noFill/>
          <a:ln/>
        </p:spPr>
        <p:txBody>
          <a:bodyPr wrap="square" lIns="0" tIns="0" rIns="0" bIns="0" rtlCol="0" anchor="t"/>
          <a:lstStyle/>
          <a:p>
            <a:pPr marL="0" indent="0" algn="l">
              <a:spcAft>
                <a:spcPts val="1000"/>
              </a:spcAft>
              <a:buNone/>
            </a:pPr>
            <a:r>
              <a:rPr lang="en-US" sz="3400" b="1" dirty="0">
                <a:solidFill>
                  <a:srgbClr val="277884"/>
                </a:solidFill>
                <a:latin typeface="Arial" pitchFamily="34" charset="0"/>
                <a:ea typeface="Arial" pitchFamily="34" charset="-122"/>
                <a:cs typeface="Arial" pitchFamily="34" charset="-120"/>
              </a:rPr>
              <a:t>Ask</a:t>
            </a:r>
            <a:endParaRPr lang="en-US" sz="3400" dirty="0"/>
          </a:p>
        </p:txBody>
      </p:sp>
      <p:sp>
        <p:nvSpPr>
          <p:cNvPr id="5" name="Text 3"/>
          <p:cNvSpPr/>
          <p:nvPr/>
        </p:nvSpPr>
        <p:spPr>
          <a:xfrm>
            <a:off x="634901" y="2209651"/>
            <a:ext cx="8031682" cy="276225"/>
          </a:xfrm>
          <a:prstGeom prst="rect">
            <a:avLst/>
          </a:prstGeom>
          <a:noFill/>
          <a:ln/>
        </p:spPr>
        <p:txBody>
          <a:bodyPr wrap="square" lIns="0" tIns="0" rIns="0" bIns="0" rtlCol="0" anchor="t"/>
          <a:lstStyle/>
          <a:p>
            <a:pPr marL="0" indent="0" algn="l">
              <a:buNone/>
            </a:pPr>
            <a:r>
              <a:rPr lang="en-US" sz="1900" i="1" dirty="0">
                <a:solidFill>
                  <a:srgbClr val="5EA8A7"/>
                </a:solidFill>
                <a:latin typeface="Arial" pitchFamily="34" charset="0"/>
                <a:ea typeface="Arial" pitchFamily="34" charset="-122"/>
                <a:cs typeface="Arial" pitchFamily="34" charset="-120"/>
              </a:rPr>
              <a:t>Clear questions get clear answers</a:t>
            </a:r>
            <a:endParaRPr lang="en-US" sz="1900" dirty="0"/>
          </a:p>
        </p:txBody>
      </p:sp>
      <p:sp>
        <p:nvSpPr>
          <p:cNvPr id="6" name="Text 4"/>
          <p:cNvSpPr/>
          <p:nvPr/>
        </p:nvSpPr>
        <p:spPr>
          <a:xfrm>
            <a:off x="634901" y="2714476"/>
            <a:ext cx="8031682" cy="238125"/>
          </a:xfrm>
          <a:prstGeom prst="rect">
            <a:avLst/>
          </a:prstGeom>
          <a:noFill/>
          <a:ln/>
        </p:spPr>
        <p:txBody>
          <a:bodyPr wrap="square" lIns="0" tIns="0" rIns="0" bIns="0" rtlCol="0" anchor="t"/>
          <a:lstStyle/>
          <a:p>
            <a:pPr marL="0" indent="0" algn="l">
              <a:spcAft>
                <a:spcPts val="1000"/>
              </a:spcAft>
              <a:buNone/>
            </a:pPr>
            <a:r>
              <a:rPr lang="en-US" sz="1600" b="1" dirty="0">
                <a:solidFill>
                  <a:srgbClr val="277884"/>
                </a:solidFill>
                <a:latin typeface="Arial" pitchFamily="34" charset="0"/>
                <a:ea typeface="Arial" pitchFamily="34" charset="-122"/>
                <a:cs typeface="Arial" pitchFamily="34" charset="-120"/>
              </a:rPr>
              <a:t>Why It Matters</a:t>
            </a:r>
            <a:endParaRPr lang="en-US" sz="1600" dirty="0"/>
          </a:p>
        </p:txBody>
      </p:sp>
      <p:sp>
        <p:nvSpPr>
          <p:cNvPr id="7" name="Text 5"/>
          <p:cNvSpPr/>
          <p:nvPr/>
        </p:nvSpPr>
        <p:spPr>
          <a:xfrm>
            <a:off x="634901" y="3079552"/>
            <a:ext cx="8031682" cy="230981"/>
          </a:xfrm>
          <a:prstGeom prst="rect">
            <a:avLst/>
          </a:prstGeom>
          <a:noFill/>
          <a:ln/>
        </p:spPr>
        <p:txBody>
          <a:bodyPr wrap="square" lIns="0" tIns="0" rIns="0" bIns="0" rtlCol="0" anchor="t"/>
          <a:lstStyle/>
          <a:p>
            <a:pPr marL="0" indent="0" algn="l">
              <a:lnSpc>
                <a:spcPts val="1820"/>
              </a:lnSpc>
              <a:spcAft>
                <a:spcPts val="1400"/>
              </a:spcAft>
              <a:buNone/>
            </a:pPr>
            <a:r>
              <a:rPr lang="en-US" sz="1300" dirty="0">
                <a:solidFill>
                  <a:srgbClr val="2C2C2C"/>
                </a:solidFill>
                <a:latin typeface="Arial" pitchFamily="34" charset="0"/>
                <a:ea typeface="Arial" pitchFamily="34" charset="-122"/>
                <a:cs typeface="Arial" pitchFamily="34" charset="-120"/>
              </a:rPr>
              <a:t>AI generates responses based on what you explicitly state. Vague prompts lead to vague answers.</a:t>
            </a:r>
            <a:endParaRPr lang="en-US" sz="1300" dirty="0"/>
          </a:p>
        </p:txBody>
      </p:sp>
      <p:sp>
        <p:nvSpPr>
          <p:cNvPr id="8" name="Text 6"/>
          <p:cNvSpPr/>
          <p:nvPr/>
        </p:nvSpPr>
        <p:spPr>
          <a:xfrm>
            <a:off x="634901" y="3488234"/>
            <a:ext cx="8031682" cy="238125"/>
          </a:xfrm>
          <a:prstGeom prst="rect">
            <a:avLst/>
          </a:prstGeom>
          <a:noFill/>
          <a:ln/>
        </p:spPr>
        <p:txBody>
          <a:bodyPr wrap="square" lIns="0" tIns="0" rIns="0" bIns="0" rtlCol="0" anchor="t"/>
          <a:lstStyle/>
          <a:p>
            <a:pPr marL="0" indent="0" algn="l">
              <a:spcAft>
                <a:spcPts val="1000"/>
              </a:spcAft>
              <a:buNone/>
            </a:pPr>
            <a:r>
              <a:rPr lang="en-US" sz="1600" b="1" dirty="0">
                <a:solidFill>
                  <a:srgbClr val="277884"/>
                </a:solidFill>
                <a:latin typeface="Arial" pitchFamily="34" charset="0"/>
                <a:ea typeface="Arial" pitchFamily="34" charset="-122"/>
                <a:cs typeface="Arial" pitchFamily="34" charset="-120"/>
              </a:rPr>
              <a:t>A Clear Prompt Includes:</a:t>
            </a:r>
            <a:endParaRPr lang="en-US" sz="1600" dirty="0"/>
          </a:p>
        </p:txBody>
      </p:sp>
      <p:sp>
        <p:nvSpPr>
          <p:cNvPr id="9" name="Text 7"/>
          <p:cNvSpPr/>
          <p:nvPr/>
        </p:nvSpPr>
        <p:spPr>
          <a:xfrm>
            <a:off x="634901" y="3853309"/>
            <a:ext cx="7874198" cy="1249263"/>
          </a:xfrm>
          <a:prstGeom prst="roundRect">
            <a:avLst>
              <a:gd name="adj" fmla="val 4066"/>
            </a:avLst>
          </a:prstGeom>
          <a:solidFill>
            <a:srgbClr val="F4F6F6"/>
          </a:solidFill>
          <a:ln/>
        </p:spPr>
        <p:txBody>
          <a:bodyPr wrap="square" rtlCol="0" anchor="ctr"/>
          <a:lstStyle/>
          <a:p>
            <a:pPr marL="0" indent="0">
              <a:buNone/>
            </a:pPr>
            <a:endParaRPr lang="en-US" dirty="0"/>
          </a:p>
        </p:txBody>
      </p:sp>
      <p:sp>
        <p:nvSpPr>
          <p:cNvPr id="10" name="Shape 8"/>
          <p:cNvSpPr/>
          <p:nvPr/>
        </p:nvSpPr>
        <p:spPr>
          <a:xfrm>
            <a:off x="658713" y="3853309"/>
            <a:ext cx="0" cy="1249263"/>
          </a:xfrm>
          <a:prstGeom prst="line">
            <a:avLst/>
          </a:prstGeom>
          <a:noFill/>
          <a:ln w="47625">
            <a:solidFill>
              <a:srgbClr val="5EA8A7"/>
            </a:solidFill>
            <a:prstDash val="solid"/>
          </a:ln>
        </p:spPr>
        <p:txBody>
          <a:bodyPr/>
          <a:lstStyle/>
          <a:p>
            <a:endParaRPr lang="en-US"/>
          </a:p>
        </p:txBody>
      </p:sp>
      <p:sp>
        <p:nvSpPr>
          <p:cNvPr id="11" name="Text 9"/>
          <p:cNvSpPr/>
          <p:nvPr/>
        </p:nvSpPr>
        <p:spPr>
          <a:xfrm>
            <a:off x="885676" y="3980259"/>
            <a:ext cx="7568678" cy="198090"/>
          </a:xfrm>
          <a:prstGeom prst="rect">
            <a:avLst/>
          </a:prstGeom>
          <a:noFill/>
          <a:ln/>
        </p:spPr>
        <p:txBody>
          <a:bodyPr wrap="square" lIns="0" tIns="0" rIns="0" bIns="0" rtlCol="0" anchor="t"/>
          <a:lstStyle/>
          <a:p>
            <a:pPr marL="0" indent="0" algn="l">
              <a:lnSpc>
                <a:spcPts val="1560"/>
              </a:lnSpc>
              <a:spcAft>
                <a:spcPts val="400"/>
              </a:spcAft>
              <a:buNone/>
            </a:pPr>
            <a:r>
              <a:rPr lang="en-US" sz="1200" b="1" dirty="0">
                <a:solidFill>
                  <a:srgbClr val="2C2C2C"/>
                </a:solidFill>
                <a:latin typeface="Arial" pitchFamily="34" charset="0"/>
                <a:ea typeface="Arial" pitchFamily="34" charset="-122"/>
                <a:cs typeface="Arial" pitchFamily="34" charset="-120"/>
              </a:rPr>
              <a:t>What you need:</a:t>
            </a:r>
            <a:r>
              <a:rPr lang="en-US" sz="1200" dirty="0">
                <a:solidFill>
                  <a:srgbClr val="2C2C2C"/>
                </a:solidFill>
                <a:latin typeface="Arial" pitchFamily="34" charset="0"/>
                <a:ea typeface="Arial" pitchFamily="34" charset="-122"/>
                <a:cs typeface="Arial" pitchFamily="34" charset="-120"/>
              </a:rPr>
              <a:t> summary, explanation, analysis</a:t>
            </a:r>
            <a:endParaRPr lang="en-US" sz="1200" dirty="0"/>
          </a:p>
        </p:txBody>
      </p:sp>
      <p:sp>
        <p:nvSpPr>
          <p:cNvPr id="12" name="Text 10"/>
          <p:cNvSpPr/>
          <p:nvPr/>
        </p:nvSpPr>
        <p:spPr>
          <a:xfrm>
            <a:off x="885676" y="4229100"/>
            <a:ext cx="7568678" cy="198090"/>
          </a:xfrm>
          <a:prstGeom prst="rect">
            <a:avLst/>
          </a:prstGeom>
          <a:noFill/>
          <a:ln/>
        </p:spPr>
        <p:txBody>
          <a:bodyPr wrap="square" lIns="0" tIns="0" rIns="0" bIns="0" rtlCol="0" anchor="t"/>
          <a:lstStyle/>
          <a:p>
            <a:pPr marL="0" indent="0" algn="l">
              <a:lnSpc>
                <a:spcPts val="1560"/>
              </a:lnSpc>
              <a:spcAft>
                <a:spcPts val="400"/>
              </a:spcAft>
              <a:buNone/>
            </a:pPr>
            <a:r>
              <a:rPr lang="en-US" sz="1200" b="1" dirty="0">
                <a:solidFill>
                  <a:srgbClr val="2C2C2C"/>
                </a:solidFill>
                <a:latin typeface="Arial" pitchFamily="34" charset="0"/>
                <a:ea typeface="Arial" pitchFamily="34" charset="-122"/>
                <a:cs typeface="Arial" pitchFamily="34" charset="-120"/>
              </a:rPr>
              <a:t>Specific focus:</a:t>
            </a:r>
            <a:r>
              <a:rPr lang="en-US" sz="1200" dirty="0">
                <a:solidFill>
                  <a:srgbClr val="2C2C2C"/>
                </a:solidFill>
                <a:latin typeface="Arial" pitchFamily="34" charset="0"/>
                <a:ea typeface="Arial" pitchFamily="34" charset="-122"/>
                <a:cs typeface="Arial" pitchFamily="34" charset="-120"/>
              </a:rPr>
              <a:t> constraints or areas to emphasize</a:t>
            </a:r>
            <a:endParaRPr lang="en-US" sz="1200" dirty="0"/>
          </a:p>
        </p:txBody>
      </p:sp>
      <p:sp>
        <p:nvSpPr>
          <p:cNvPr id="13" name="Text 11"/>
          <p:cNvSpPr/>
          <p:nvPr/>
        </p:nvSpPr>
        <p:spPr>
          <a:xfrm>
            <a:off x="885676" y="4477941"/>
            <a:ext cx="7568678" cy="198090"/>
          </a:xfrm>
          <a:prstGeom prst="rect">
            <a:avLst/>
          </a:prstGeom>
          <a:noFill/>
          <a:ln/>
        </p:spPr>
        <p:txBody>
          <a:bodyPr wrap="square" lIns="0" tIns="0" rIns="0" bIns="0" rtlCol="0" anchor="t"/>
          <a:lstStyle/>
          <a:p>
            <a:pPr marL="0" indent="0" algn="l">
              <a:lnSpc>
                <a:spcPts val="1560"/>
              </a:lnSpc>
              <a:spcAft>
                <a:spcPts val="400"/>
              </a:spcAft>
              <a:buNone/>
            </a:pPr>
            <a:r>
              <a:rPr lang="en-US" sz="1200" b="1" dirty="0">
                <a:solidFill>
                  <a:srgbClr val="2C2C2C"/>
                </a:solidFill>
                <a:latin typeface="Arial" pitchFamily="34" charset="0"/>
                <a:ea typeface="Arial" pitchFamily="34" charset="-122"/>
                <a:cs typeface="Arial" pitchFamily="34" charset="-120"/>
              </a:rPr>
              <a:t>Detail level:</a:t>
            </a:r>
            <a:r>
              <a:rPr lang="en-US" sz="1200" dirty="0">
                <a:solidFill>
                  <a:srgbClr val="2C2C2C"/>
                </a:solidFill>
                <a:latin typeface="Arial" pitchFamily="34" charset="0"/>
                <a:ea typeface="Arial" pitchFamily="34" charset="-122"/>
                <a:cs typeface="Arial" pitchFamily="34" charset="-120"/>
              </a:rPr>
              <a:t> short, deep dive, bullet points</a:t>
            </a:r>
            <a:endParaRPr lang="en-US" sz="1200" dirty="0"/>
          </a:p>
        </p:txBody>
      </p:sp>
      <p:sp>
        <p:nvSpPr>
          <p:cNvPr id="14" name="Text 12"/>
          <p:cNvSpPr/>
          <p:nvPr/>
        </p:nvSpPr>
        <p:spPr>
          <a:xfrm>
            <a:off x="885676" y="4726781"/>
            <a:ext cx="7568678" cy="198090"/>
          </a:xfrm>
          <a:prstGeom prst="rect">
            <a:avLst/>
          </a:prstGeom>
          <a:noFill/>
          <a:ln/>
        </p:spPr>
        <p:txBody>
          <a:bodyPr wrap="square" lIns="0" tIns="0" rIns="0" bIns="0" rtlCol="0" anchor="t"/>
          <a:lstStyle/>
          <a:p>
            <a:pPr marL="0" indent="0" algn="l">
              <a:lnSpc>
                <a:spcPts val="1560"/>
              </a:lnSpc>
              <a:spcAft>
                <a:spcPts val="400"/>
              </a:spcAft>
              <a:buNone/>
            </a:pPr>
            <a:r>
              <a:rPr lang="en-US" sz="1200" b="1" dirty="0">
                <a:solidFill>
                  <a:srgbClr val="2C2C2C"/>
                </a:solidFill>
                <a:latin typeface="Arial" pitchFamily="34" charset="0"/>
                <a:ea typeface="Arial" pitchFamily="34" charset="-122"/>
                <a:cs typeface="Arial" pitchFamily="34" charset="-120"/>
              </a:rPr>
              <a:t>Format:</a:t>
            </a:r>
            <a:r>
              <a:rPr lang="en-US" sz="1200" dirty="0">
                <a:solidFill>
                  <a:srgbClr val="2C2C2C"/>
                </a:solidFill>
                <a:latin typeface="Arial" pitchFamily="34" charset="0"/>
                <a:ea typeface="Arial" pitchFamily="34" charset="-122"/>
                <a:cs typeface="Arial" pitchFamily="34" charset="-120"/>
              </a:rPr>
              <a:t> table, bullets, paragraphs</a:t>
            </a: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634901" y="507950"/>
            <a:ext cx="888950" cy="888950"/>
          </a:xfrm>
          <a:prstGeom prst="roundRect">
            <a:avLst>
              <a:gd name="adj" fmla="val 102863"/>
            </a:avLst>
          </a:prstGeom>
          <a:solidFill>
            <a:srgbClr val="FE4447"/>
          </a:solidFill>
          <a:ln/>
        </p:spPr>
        <p:txBody>
          <a:bodyPr wrap="square" rtlCol="0" anchor="ctr"/>
          <a:lstStyle/>
          <a:p>
            <a:pPr marL="0" indent="0">
              <a:buNone/>
            </a:pPr>
            <a:endParaRPr lang="en-US" dirty="0"/>
          </a:p>
        </p:txBody>
      </p:sp>
      <p:sp>
        <p:nvSpPr>
          <p:cNvPr id="3" name="Text 1"/>
          <p:cNvSpPr/>
          <p:nvPr/>
        </p:nvSpPr>
        <p:spPr>
          <a:xfrm>
            <a:off x="892277" y="661839"/>
            <a:ext cx="374199" cy="581025"/>
          </a:xfrm>
          <a:prstGeom prst="rect">
            <a:avLst/>
          </a:prstGeom>
          <a:noFill/>
          <a:ln/>
        </p:spPr>
        <p:txBody>
          <a:bodyPr wrap="square" lIns="0" tIns="0" rIns="0" bIns="0" rtlCol="0" anchor="t"/>
          <a:lstStyle/>
          <a:p>
            <a:pPr marL="0" indent="0" algn="ctr">
              <a:buNone/>
            </a:pPr>
            <a:r>
              <a:rPr lang="en-US" sz="4000" b="1" dirty="0">
                <a:solidFill>
                  <a:srgbClr val="FFFFFF"/>
                </a:solidFill>
                <a:latin typeface="Arial" pitchFamily="34" charset="0"/>
                <a:ea typeface="Arial" pitchFamily="34" charset="-122"/>
                <a:cs typeface="Arial" pitchFamily="34" charset="-120"/>
              </a:rPr>
              <a:t>C</a:t>
            </a:r>
            <a:endParaRPr lang="en-US" sz="4000" dirty="0"/>
          </a:p>
        </p:txBody>
      </p:sp>
      <p:sp>
        <p:nvSpPr>
          <p:cNvPr id="4" name="Text 2"/>
          <p:cNvSpPr/>
          <p:nvPr/>
        </p:nvSpPr>
        <p:spPr>
          <a:xfrm>
            <a:off x="634901" y="1587401"/>
            <a:ext cx="8031682" cy="523875"/>
          </a:xfrm>
          <a:prstGeom prst="rect">
            <a:avLst/>
          </a:prstGeom>
          <a:noFill/>
          <a:ln/>
        </p:spPr>
        <p:txBody>
          <a:bodyPr wrap="square" lIns="0" tIns="0" rIns="0" bIns="0" rtlCol="0" anchor="t"/>
          <a:lstStyle/>
          <a:p>
            <a:pPr marL="0" indent="0" algn="l">
              <a:spcAft>
                <a:spcPts val="1000"/>
              </a:spcAft>
              <a:buNone/>
            </a:pPr>
            <a:r>
              <a:rPr lang="en-US" sz="3600" b="1" dirty="0">
                <a:solidFill>
                  <a:srgbClr val="277884"/>
                </a:solidFill>
                <a:latin typeface="Arial" pitchFamily="34" charset="0"/>
                <a:ea typeface="Arial" pitchFamily="34" charset="-122"/>
                <a:cs typeface="Arial" pitchFamily="34" charset="-120"/>
              </a:rPr>
              <a:t>Context</a:t>
            </a:r>
            <a:endParaRPr lang="en-US" sz="3600" dirty="0"/>
          </a:p>
        </p:txBody>
      </p:sp>
      <p:sp>
        <p:nvSpPr>
          <p:cNvPr id="5" name="Text 3"/>
          <p:cNvSpPr/>
          <p:nvPr/>
        </p:nvSpPr>
        <p:spPr>
          <a:xfrm>
            <a:off x="634901" y="2238226"/>
            <a:ext cx="8031682" cy="295275"/>
          </a:xfrm>
          <a:prstGeom prst="rect">
            <a:avLst/>
          </a:prstGeom>
          <a:noFill/>
          <a:ln/>
        </p:spPr>
        <p:txBody>
          <a:bodyPr wrap="square" lIns="0" tIns="0" rIns="0" bIns="0" rtlCol="0" anchor="t"/>
          <a:lstStyle/>
          <a:p>
            <a:pPr marL="0" indent="0" algn="l">
              <a:buNone/>
            </a:pPr>
            <a:r>
              <a:rPr lang="en-US" sz="2000" i="1" dirty="0">
                <a:solidFill>
                  <a:srgbClr val="5EA8A7"/>
                </a:solidFill>
                <a:latin typeface="Arial" pitchFamily="34" charset="0"/>
                <a:ea typeface="Arial" pitchFamily="34" charset="-122"/>
                <a:cs typeface="Arial" pitchFamily="34" charset="-120"/>
              </a:rPr>
              <a:t>AI starts with no situational awareness</a:t>
            </a:r>
            <a:endParaRPr lang="en-US" sz="2000" dirty="0"/>
          </a:p>
        </p:txBody>
      </p:sp>
      <p:sp>
        <p:nvSpPr>
          <p:cNvPr id="6" name="Text 4"/>
          <p:cNvSpPr/>
          <p:nvPr/>
        </p:nvSpPr>
        <p:spPr>
          <a:xfrm>
            <a:off x="634901" y="2787402"/>
            <a:ext cx="8031682" cy="266700"/>
          </a:xfrm>
          <a:prstGeom prst="rect">
            <a:avLst/>
          </a:prstGeom>
          <a:noFill/>
          <a:ln/>
        </p:spPr>
        <p:txBody>
          <a:bodyPr wrap="square" lIns="0" tIns="0" rIns="0" bIns="0" rtlCol="0" anchor="t"/>
          <a:lstStyle/>
          <a:p>
            <a:pPr marL="0" indent="0" algn="l">
              <a:spcAft>
                <a:spcPts val="1200"/>
              </a:spcAft>
              <a:buNone/>
            </a:pPr>
            <a:r>
              <a:rPr lang="en-US" sz="1800" b="1" dirty="0">
                <a:solidFill>
                  <a:srgbClr val="277884"/>
                </a:solidFill>
                <a:latin typeface="Arial" pitchFamily="34" charset="0"/>
                <a:ea typeface="Arial" pitchFamily="34" charset="-122"/>
                <a:cs typeface="Arial" pitchFamily="34" charset="-120"/>
              </a:rPr>
              <a:t>Why It Matters</a:t>
            </a:r>
            <a:endParaRPr lang="en-US" sz="1800" dirty="0"/>
          </a:p>
        </p:txBody>
      </p:sp>
      <p:sp>
        <p:nvSpPr>
          <p:cNvPr id="7" name="Text 5"/>
          <p:cNvSpPr/>
          <p:nvPr/>
        </p:nvSpPr>
        <p:spPr>
          <a:xfrm>
            <a:off x="634901" y="3206502"/>
            <a:ext cx="8031682" cy="571500"/>
          </a:xfrm>
          <a:prstGeom prst="rect">
            <a:avLst/>
          </a:prstGeom>
          <a:noFill/>
          <a:ln/>
        </p:spPr>
        <p:txBody>
          <a:bodyPr wrap="square" lIns="0" tIns="0" rIns="0" bIns="0" rtlCol="0" anchor="t"/>
          <a:lstStyle/>
          <a:p>
            <a:pPr marL="0" indent="0" algn="l">
              <a:lnSpc>
                <a:spcPts val="2250"/>
              </a:lnSpc>
              <a:spcAft>
                <a:spcPts val="2000"/>
              </a:spcAft>
              <a:buNone/>
            </a:pPr>
            <a:r>
              <a:rPr lang="en-US" sz="1500" dirty="0">
                <a:solidFill>
                  <a:srgbClr val="2C2C2C"/>
                </a:solidFill>
                <a:latin typeface="Arial" pitchFamily="34" charset="0"/>
                <a:ea typeface="Arial" pitchFamily="34" charset="-122"/>
                <a:cs typeface="Arial" pitchFamily="34" charset="-120"/>
              </a:rPr>
              <a:t>Imagine walking into a classroom. You instantly understand the location, subject, students, and hundreds of details. AI starts with none of that.</a:t>
            </a:r>
            <a:endParaRPr lang="en-US" sz="1500" dirty="0"/>
          </a:p>
        </p:txBody>
      </p:sp>
      <p:sp>
        <p:nvSpPr>
          <p:cNvPr id="9" name="Text 7"/>
          <p:cNvSpPr/>
          <p:nvPr/>
        </p:nvSpPr>
        <p:spPr>
          <a:xfrm>
            <a:off x="863501" y="4031903"/>
            <a:ext cx="7565338" cy="802779"/>
          </a:xfrm>
          <a:prstGeom prst="rect">
            <a:avLst/>
          </a:prstGeom>
          <a:noFill/>
          <a:ln/>
        </p:spPr>
        <p:txBody>
          <a:bodyPr wrap="square" lIns="0" tIns="0" rIns="0" bIns="0" rtlCol="0" anchor="ctr"/>
          <a:lstStyle/>
          <a:p>
            <a:pPr marL="0" indent="0">
              <a:lnSpc>
                <a:spcPts val="1960"/>
              </a:lnSpc>
              <a:buNone/>
            </a:pPr>
            <a:endParaRPr lang="en-US" sz="1400" dirty="0"/>
          </a:p>
        </p:txBody>
      </p:sp>
      <p:sp>
        <p:nvSpPr>
          <p:cNvPr id="10" name="Text 6">
            <a:extLst>
              <a:ext uri="{FF2B5EF4-FFF2-40B4-BE49-F238E27FC236}">
                <a16:creationId xmlns:a16="http://schemas.microsoft.com/office/drawing/2014/main" id="{51D3AE1F-17E5-1863-DDB2-B05D5D60549D}"/>
              </a:ext>
            </a:extLst>
          </p:cNvPr>
          <p:cNvSpPr/>
          <p:nvPr/>
        </p:nvSpPr>
        <p:spPr>
          <a:xfrm>
            <a:off x="634901" y="4136012"/>
            <a:ext cx="7874198" cy="723900"/>
          </a:xfrm>
          <a:prstGeom prst="roundRect">
            <a:avLst>
              <a:gd name="adj" fmla="val 7018"/>
            </a:avLst>
          </a:prstGeom>
          <a:solidFill>
            <a:srgbClr val="F4F6F6"/>
          </a:solidFill>
          <a:ln/>
        </p:spPr>
        <p:txBody>
          <a:bodyPr wrap="square" rtlCol="0" anchor="ctr"/>
          <a:lstStyle/>
          <a:p>
            <a:pPr marL="0" indent="0">
              <a:buNone/>
            </a:pPr>
            <a:endParaRPr lang="en-US" dirty="0"/>
          </a:p>
        </p:txBody>
      </p:sp>
      <p:sp>
        <p:nvSpPr>
          <p:cNvPr id="11" name="Shape 7">
            <a:extLst>
              <a:ext uri="{FF2B5EF4-FFF2-40B4-BE49-F238E27FC236}">
                <a16:creationId xmlns:a16="http://schemas.microsoft.com/office/drawing/2014/main" id="{B250F6C5-180E-E99A-B424-A19A2B7F3DD3}"/>
              </a:ext>
            </a:extLst>
          </p:cNvPr>
          <p:cNvSpPr/>
          <p:nvPr/>
        </p:nvSpPr>
        <p:spPr>
          <a:xfrm>
            <a:off x="658713" y="4136012"/>
            <a:ext cx="0" cy="723900"/>
          </a:xfrm>
          <a:prstGeom prst="line">
            <a:avLst/>
          </a:prstGeom>
          <a:noFill/>
          <a:ln w="47625">
            <a:solidFill>
              <a:srgbClr val="5EA8A7"/>
            </a:solidFill>
            <a:prstDash val="solid"/>
          </a:ln>
        </p:spPr>
        <p:txBody>
          <a:bodyPr/>
          <a:lstStyle/>
          <a:p>
            <a:endParaRPr lang="en-US"/>
          </a:p>
        </p:txBody>
      </p:sp>
      <p:sp>
        <p:nvSpPr>
          <p:cNvPr id="12" name="Text 8">
            <a:extLst>
              <a:ext uri="{FF2B5EF4-FFF2-40B4-BE49-F238E27FC236}">
                <a16:creationId xmlns:a16="http://schemas.microsoft.com/office/drawing/2014/main" id="{5E1AB24C-4D60-5C90-0430-BAB62B386A98}"/>
              </a:ext>
            </a:extLst>
          </p:cNvPr>
          <p:cNvSpPr/>
          <p:nvPr/>
        </p:nvSpPr>
        <p:spPr>
          <a:xfrm>
            <a:off x="906546" y="4136012"/>
            <a:ext cx="7516761" cy="723900"/>
          </a:xfrm>
          <a:prstGeom prst="rect">
            <a:avLst/>
          </a:prstGeom>
          <a:noFill/>
          <a:ln/>
        </p:spPr>
        <p:txBody>
          <a:bodyPr wrap="square" lIns="0" tIns="0" rIns="0" bIns="0" rtlCol="0" anchor="ctr"/>
          <a:lstStyle/>
          <a:p>
            <a:r>
              <a:rPr lang="en-US" sz="1400" i="1" dirty="0">
                <a:solidFill>
                  <a:srgbClr val="2C2C2C"/>
                </a:solidFill>
                <a:latin typeface="Arial" pitchFamily="34" charset="0"/>
                <a:ea typeface="Arial" pitchFamily="34" charset="-122"/>
                <a:cs typeface="Arial" pitchFamily="34" charset="-120"/>
              </a:rPr>
              <a:t>Context-rich prompts create better answers.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634901" y="507950"/>
            <a:ext cx="888950" cy="888950"/>
          </a:xfrm>
          <a:prstGeom prst="roundRect">
            <a:avLst>
              <a:gd name="adj" fmla="val 102863"/>
            </a:avLst>
          </a:prstGeom>
          <a:solidFill>
            <a:srgbClr val="FE4447"/>
          </a:solidFill>
          <a:ln/>
        </p:spPr>
        <p:txBody>
          <a:bodyPr wrap="square" rtlCol="0" anchor="ctr"/>
          <a:lstStyle/>
          <a:p>
            <a:pPr marL="0" indent="0">
              <a:buNone/>
            </a:pPr>
            <a:endParaRPr lang="en-US" dirty="0"/>
          </a:p>
        </p:txBody>
      </p:sp>
      <p:sp>
        <p:nvSpPr>
          <p:cNvPr id="3" name="Text 1"/>
          <p:cNvSpPr/>
          <p:nvPr/>
        </p:nvSpPr>
        <p:spPr>
          <a:xfrm>
            <a:off x="906546" y="661839"/>
            <a:ext cx="345659" cy="581025"/>
          </a:xfrm>
          <a:prstGeom prst="rect">
            <a:avLst/>
          </a:prstGeom>
          <a:noFill/>
          <a:ln/>
        </p:spPr>
        <p:txBody>
          <a:bodyPr wrap="square" lIns="0" tIns="0" rIns="0" bIns="0" rtlCol="0" anchor="t"/>
          <a:lstStyle/>
          <a:p>
            <a:pPr marL="0" indent="0" algn="ctr">
              <a:buNone/>
            </a:pPr>
            <a:r>
              <a:rPr lang="en-US" sz="4000" b="1" dirty="0">
                <a:solidFill>
                  <a:srgbClr val="FFFFFF"/>
                </a:solidFill>
                <a:latin typeface="Arial" pitchFamily="34" charset="0"/>
                <a:ea typeface="Arial" pitchFamily="34" charset="-122"/>
                <a:cs typeface="Arial" pitchFamily="34" charset="-120"/>
              </a:rPr>
              <a:t>E</a:t>
            </a:r>
            <a:endParaRPr lang="en-US" sz="4000" dirty="0"/>
          </a:p>
        </p:txBody>
      </p:sp>
      <p:sp>
        <p:nvSpPr>
          <p:cNvPr id="4" name="Text 2"/>
          <p:cNvSpPr/>
          <p:nvPr/>
        </p:nvSpPr>
        <p:spPr>
          <a:xfrm>
            <a:off x="634901" y="1587401"/>
            <a:ext cx="8031682" cy="495300"/>
          </a:xfrm>
          <a:prstGeom prst="rect">
            <a:avLst/>
          </a:prstGeom>
          <a:noFill/>
          <a:ln/>
        </p:spPr>
        <p:txBody>
          <a:bodyPr wrap="square" lIns="0" tIns="0" rIns="0" bIns="0" rtlCol="0" anchor="t"/>
          <a:lstStyle/>
          <a:p>
            <a:pPr marL="0" indent="0" algn="l">
              <a:spcAft>
                <a:spcPts val="1000"/>
              </a:spcAft>
              <a:buNone/>
            </a:pPr>
            <a:r>
              <a:rPr lang="en-US" sz="3400" b="1" dirty="0">
                <a:solidFill>
                  <a:srgbClr val="277884"/>
                </a:solidFill>
                <a:latin typeface="Arial" pitchFamily="34" charset="0"/>
                <a:ea typeface="Arial" pitchFamily="34" charset="-122"/>
                <a:cs typeface="Arial" pitchFamily="34" charset="-120"/>
              </a:rPr>
              <a:t>Engage</a:t>
            </a:r>
            <a:endParaRPr lang="en-US" sz="3400" dirty="0"/>
          </a:p>
        </p:txBody>
      </p:sp>
      <p:sp>
        <p:nvSpPr>
          <p:cNvPr id="5" name="Text 3"/>
          <p:cNvSpPr/>
          <p:nvPr/>
        </p:nvSpPr>
        <p:spPr>
          <a:xfrm>
            <a:off x="634901" y="2209651"/>
            <a:ext cx="8031682" cy="276225"/>
          </a:xfrm>
          <a:prstGeom prst="rect">
            <a:avLst/>
          </a:prstGeom>
          <a:noFill/>
          <a:ln/>
        </p:spPr>
        <p:txBody>
          <a:bodyPr wrap="square" lIns="0" tIns="0" rIns="0" bIns="0" rtlCol="0" anchor="t"/>
          <a:lstStyle/>
          <a:p>
            <a:pPr marL="0" indent="0" algn="l">
              <a:buNone/>
            </a:pPr>
            <a:r>
              <a:rPr lang="en-US" sz="1900" i="1" dirty="0">
                <a:solidFill>
                  <a:srgbClr val="5EA8A7"/>
                </a:solidFill>
                <a:latin typeface="Arial" pitchFamily="34" charset="0"/>
                <a:ea typeface="Arial" pitchFamily="34" charset="-122"/>
                <a:cs typeface="Arial" pitchFamily="34" charset="-120"/>
              </a:rPr>
              <a:t>Let AI ask clarifying questions</a:t>
            </a:r>
            <a:endParaRPr lang="en-US" sz="1900" dirty="0"/>
          </a:p>
        </p:txBody>
      </p:sp>
      <p:sp>
        <p:nvSpPr>
          <p:cNvPr id="6" name="Text 4"/>
          <p:cNvSpPr/>
          <p:nvPr/>
        </p:nvSpPr>
        <p:spPr>
          <a:xfrm>
            <a:off x="634901" y="2739777"/>
            <a:ext cx="8031682" cy="257175"/>
          </a:xfrm>
          <a:prstGeom prst="rect">
            <a:avLst/>
          </a:prstGeom>
          <a:noFill/>
          <a:ln/>
        </p:spPr>
        <p:txBody>
          <a:bodyPr wrap="square" lIns="0" tIns="0" rIns="0" bIns="0" rtlCol="0" anchor="t"/>
          <a:lstStyle/>
          <a:p>
            <a:pPr marL="0" indent="0" algn="l">
              <a:spcAft>
                <a:spcPts val="1000"/>
              </a:spcAft>
              <a:buNone/>
            </a:pPr>
            <a:r>
              <a:rPr lang="en-US" sz="1700" b="1" dirty="0">
                <a:solidFill>
                  <a:srgbClr val="277884"/>
                </a:solidFill>
                <a:latin typeface="Arial" pitchFamily="34" charset="0"/>
                <a:ea typeface="Arial" pitchFamily="34" charset="-122"/>
                <a:cs typeface="Arial" pitchFamily="34" charset="-120"/>
              </a:rPr>
              <a:t>Why It Matters</a:t>
            </a:r>
            <a:endParaRPr lang="en-US" sz="1700" dirty="0"/>
          </a:p>
        </p:txBody>
      </p:sp>
      <p:sp>
        <p:nvSpPr>
          <p:cNvPr id="7" name="Text 5"/>
          <p:cNvSpPr/>
          <p:nvPr/>
        </p:nvSpPr>
        <p:spPr>
          <a:xfrm>
            <a:off x="634901" y="3123902"/>
            <a:ext cx="8031682" cy="266700"/>
          </a:xfrm>
          <a:prstGeom prst="rect">
            <a:avLst/>
          </a:prstGeom>
          <a:noFill/>
          <a:ln/>
        </p:spPr>
        <p:txBody>
          <a:bodyPr wrap="square" lIns="0" tIns="0" rIns="0" bIns="0" rtlCol="0" anchor="t"/>
          <a:lstStyle/>
          <a:p>
            <a:pPr marL="0" indent="0" algn="l">
              <a:lnSpc>
                <a:spcPts val="2100"/>
              </a:lnSpc>
              <a:spcAft>
                <a:spcPts val="1800"/>
              </a:spcAft>
              <a:buNone/>
            </a:pPr>
            <a:r>
              <a:rPr lang="en-US" sz="1400" dirty="0">
                <a:solidFill>
                  <a:srgbClr val="2C2C2C"/>
                </a:solidFill>
                <a:latin typeface="Arial" pitchFamily="34" charset="0"/>
                <a:ea typeface="Arial" pitchFamily="34" charset="-122"/>
                <a:cs typeface="Arial" pitchFamily="34" charset="-120"/>
              </a:rPr>
              <a:t>AI doesn't always have enough context. There will be moments where critical details are missing.</a:t>
            </a:r>
            <a:endParaRPr lang="en-US" sz="1400" dirty="0"/>
          </a:p>
        </p:txBody>
      </p:sp>
      <p:sp>
        <p:nvSpPr>
          <p:cNvPr id="8" name="Text 6"/>
          <p:cNvSpPr/>
          <p:nvPr/>
        </p:nvSpPr>
        <p:spPr>
          <a:xfrm>
            <a:off x="634901" y="3619202"/>
            <a:ext cx="8031682" cy="257175"/>
          </a:xfrm>
          <a:prstGeom prst="rect">
            <a:avLst/>
          </a:prstGeom>
          <a:noFill/>
          <a:ln/>
        </p:spPr>
        <p:txBody>
          <a:bodyPr wrap="square" lIns="0" tIns="0" rIns="0" bIns="0" rtlCol="0" anchor="t"/>
          <a:lstStyle/>
          <a:p>
            <a:pPr marL="0" indent="0" algn="l">
              <a:spcAft>
                <a:spcPts val="1000"/>
              </a:spcAft>
              <a:buNone/>
            </a:pPr>
            <a:r>
              <a:rPr lang="en-US" sz="1700" b="1" dirty="0">
                <a:solidFill>
                  <a:srgbClr val="277884"/>
                </a:solidFill>
                <a:latin typeface="Arial" pitchFamily="34" charset="0"/>
                <a:ea typeface="Arial" pitchFamily="34" charset="-122"/>
                <a:cs typeface="Arial" pitchFamily="34" charset="-120"/>
              </a:rPr>
              <a:t>The Benefit</a:t>
            </a:r>
            <a:endParaRPr lang="en-US" sz="1700" dirty="0"/>
          </a:p>
        </p:txBody>
      </p:sp>
      <p:sp>
        <p:nvSpPr>
          <p:cNvPr id="16" name="Text 6">
            <a:extLst>
              <a:ext uri="{FF2B5EF4-FFF2-40B4-BE49-F238E27FC236}">
                <a16:creationId xmlns:a16="http://schemas.microsoft.com/office/drawing/2014/main" id="{B803A510-8475-033B-BCCB-CE052A7A3E53}"/>
              </a:ext>
            </a:extLst>
          </p:cNvPr>
          <p:cNvSpPr/>
          <p:nvPr/>
        </p:nvSpPr>
        <p:spPr>
          <a:xfrm>
            <a:off x="634901" y="4136012"/>
            <a:ext cx="7874198" cy="723900"/>
          </a:xfrm>
          <a:prstGeom prst="roundRect">
            <a:avLst>
              <a:gd name="adj" fmla="val 7018"/>
            </a:avLst>
          </a:prstGeom>
          <a:solidFill>
            <a:srgbClr val="F4F6F6"/>
          </a:solidFill>
          <a:ln/>
        </p:spPr>
        <p:txBody>
          <a:bodyPr wrap="square" rtlCol="0" anchor="ctr"/>
          <a:lstStyle/>
          <a:p>
            <a:pPr marL="0" indent="0">
              <a:buNone/>
            </a:pPr>
            <a:endParaRPr lang="en-US" dirty="0"/>
          </a:p>
        </p:txBody>
      </p:sp>
      <p:sp>
        <p:nvSpPr>
          <p:cNvPr id="17" name="Shape 7">
            <a:extLst>
              <a:ext uri="{FF2B5EF4-FFF2-40B4-BE49-F238E27FC236}">
                <a16:creationId xmlns:a16="http://schemas.microsoft.com/office/drawing/2014/main" id="{C47D2C86-9197-44C8-278D-0B50834439AD}"/>
              </a:ext>
            </a:extLst>
          </p:cNvPr>
          <p:cNvSpPr/>
          <p:nvPr/>
        </p:nvSpPr>
        <p:spPr>
          <a:xfrm>
            <a:off x="658713" y="4136012"/>
            <a:ext cx="0" cy="723900"/>
          </a:xfrm>
          <a:prstGeom prst="line">
            <a:avLst/>
          </a:prstGeom>
          <a:noFill/>
          <a:ln w="47625">
            <a:solidFill>
              <a:srgbClr val="5EA8A7"/>
            </a:solidFill>
            <a:prstDash val="solid"/>
          </a:ln>
        </p:spPr>
        <p:txBody>
          <a:bodyPr/>
          <a:lstStyle/>
          <a:p>
            <a:endParaRPr lang="en-US"/>
          </a:p>
        </p:txBody>
      </p:sp>
      <p:sp>
        <p:nvSpPr>
          <p:cNvPr id="18" name="Text 8">
            <a:extLst>
              <a:ext uri="{FF2B5EF4-FFF2-40B4-BE49-F238E27FC236}">
                <a16:creationId xmlns:a16="http://schemas.microsoft.com/office/drawing/2014/main" id="{7153C242-8A92-C25B-9F32-A16EED071A44}"/>
              </a:ext>
            </a:extLst>
          </p:cNvPr>
          <p:cNvSpPr/>
          <p:nvPr/>
        </p:nvSpPr>
        <p:spPr>
          <a:xfrm>
            <a:off x="906546" y="4136012"/>
            <a:ext cx="7516761" cy="723900"/>
          </a:xfrm>
          <a:prstGeom prst="rect">
            <a:avLst/>
          </a:prstGeom>
          <a:noFill/>
          <a:ln/>
        </p:spPr>
        <p:txBody>
          <a:bodyPr wrap="square" lIns="0" tIns="0" rIns="0" bIns="0" rtlCol="0" anchor="ctr"/>
          <a:lstStyle/>
          <a:p>
            <a:r>
              <a:rPr lang="en-US" sz="1400" i="1" dirty="0">
                <a:solidFill>
                  <a:srgbClr val="2C2C2C"/>
                </a:solidFill>
                <a:latin typeface="Arial" pitchFamily="34" charset="0"/>
                <a:ea typeface="Arial" pitchFamily="34" charset="-122"/>
                <a:cs typeface="Arial" pitchFamily="34" charset="-120"/>
              </a:rPr>
              <a:t>By letting AI ask questions first, you prevent misunderstandings and get more relevant answers.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634901" y="507950"/>
            <a:ext cx="1015901" cy="76200"/>
          </a:xfrm>
          <a:prstGeom prst="rect">
            <a:avLst/>
          </a:prstGeom>
          <a:solidFill>
            <a:srgbClr val="FE4447"/>
          </a:solidFill>
          <a:ln/>
        </p:spPr>
        <p:txBody>
          <a:bodyPr wrap="square" rtlCol="0" anchor="ctr"/>
          <a:lstStyle/>
          <a:p>
            <a:pPr marL="0" indent="0">
              <a:buNone/>
            </a:pPr>
            <a:endParaRPr lang="en-US" dirty="0"/>
          </a:p>
        </p:txBody>
      </p:sp>
      <p:sp>
        <p:nvSpPr>
          <p:cNvPr id="3" name="Text 1"/>
          <p:cNvSpPr/>
          <p:nvPr/>
        </p:nvSpPr>
        <p:spPr>
          <a:xfrm>
            <a:off x="634901" y="838051"/>
            <a:ext cx="8031682" cy="581025"/>
          </a:xfrm>
          <a:prstGeom prst="rect">
            <a:avLst/>
          </a:prstGeom>
          <a:noFill/>
          <a:ln/>
        </p:spPr>
        <p:txBody>
          <a:bodyPr wrap="square" lIns="0" tIns="0" rIns="0" bIns="0" rtlCol="0" anchor="t"/>
          <a:lstStyle/>
          <a:p>
            <a:pPr marL="0" indent="0" algn="l">
              <a:spcAft>
                <a:spcPts val="3000"/>
              </a:spcAft>
              <a:buNone/>
            </a:pPr>
            <a:r>
              <a:rPr lang="en-US" sz="4000" b="1" dirty="0">
                <a:solidFill>
                  <a:srgbClr val="277884"/>
                </a:solidFill>
                <a:latin typeface="Arial" pitchFamily="34" charset="0"/>
                <a:ea typeface="Arial" pitchFamily="34" charset="-122"/>
                <a:cs typeface="Arial" pitchFamily="34" charset="-120"/>
              </a:rPr>
              <a:t>Modular Framework Benefits</a:t>
            </a:r>
            <a:endParaRPr lang="en-US" sz="4000" dirty="0"/>
          </a:p>
        </p:txBody>
      </p:sp>
      <p:sp>
        <p:nvSpPr>
          <p:cNvPr id="4" name="Text 2"/>
          <p:cNvSpPr/>
          <p:nvPr/>
        </p:nvSpPr>
        <p:spPr>
          <a:xfrm>
            <a:off x="634901" y="1800076"/>
            <a:ext cx="2455515" cy="1958876"/>
          </a:xfrm>
          <a:prstGeom prst="roundRect">
            <a:avLst>
              <a:gd name="adj" fmla="val 5187"/>
            </a:avLst>
          </a:prstGeom>
          <a:solidFill>
            <a:srgbClr val="F4F6F6"/>
          </a:solidFill>
          <a:ln/>
        </p:spPr>
        <p:txBody>
          <a:bodyPr wrap="square" rtlCol="0" anchor="ctr"/>
          <a:lstStyle/>
          <a:p>
            <a:pPr marL="0" indent="0">
              <a:buNone/>
            </a:pPr>
            <a:endParaRPr lang="en-US" dirty="0"/>
          </a:p>
        </p:txBody>
      </p:sp>
      <p:sp>
        <p:nvSpPr>
          <p:cNvPr id="5" name="Shape 3"/>
          <p:cNvSpPr/>
          <p:nvPr/>
        </p:nvSpPr>
        <p:spPr>
          <a:xfrm>
            <a:off x="634901" y="1838176"/>
            <a:ext cx="2455515" cy="0"/>
          </a:xfrm>
          <a:prstGeom prst="line">
            <a:avLst/>
          </a:prstGeom>
          <a:noFill/>
          <a:ln w="76200">
            <a:solidFill>
              <a:srgbClr val="5EA8A7"/>
            </a:solidFill>
            <a:prstDash val="solid"/>
          </a:ln>
        </p:spPr>
        <p:txBody>
          <a:bodyPr/>
          <a:lstStyle/>
          <a:p>
            <a:endParaRPr lang="en-US"/>
          </a:p>
        </p:txBody>
      </p:sp>
      <p:sp>
        <p:nvSpPr>
          <p:cNvPr id="6" name="Text 4"/>
          <p:cNvSpPr/>
          <p:nvPr/>
        </p:nvSpPr>
        <p:spPr>
          <a:xfrm>
            <a:off x="888802" y="2193727"/>
            <a:ext cx="1986668" cy="295275"/>
          </a:xfrm>
          <a:prstGeom prst="rect">
            <a:avLst/>
          </a:prstGeom>
          <a:noFill/>
          <a:ln/>
        </p:spPr>
        <p:txBody>
          <a:bodyPr wrap="square" lIns="0" tIns="0" rIns="0" bIns="0" rtlCol="0" anchor="t"/>
          <a:lstStyle/>
          <a:p>
            <a:pPr marL="0" indent="0" algn="l">
              <a:spcAft>
                <a:spcPts val="1200"/>
              </a:spcAft>
              <a:buNone/>
            </a:pPr>
            <a:r>
              <a:rPr lang="en-US" sz="2000" b="1" dirty="0">
                <a:solidFill>
                  <a:srgbClr val="277884"/>
                </a:solidFill>
                <a:latin typeface="Arial" pitchFamily="34" charset="0"/>
                <a:ea typeface="Arial" pitchFamily="34" charset="-122"/>
                <a:cs typeface="Arial" pitchFamily="34" charset="-120"/>
              </a:rPr>
              <a:t>Flexible</a:t>
            </a:r>
            <a:endParaRPr lang="en-US" sz="2000" dirty="0"/>
          </a:p>
        </p:txBody>
      </p:sp>
      <p:sp>
        <p:nvSpPr>
          <p:cNvPr id="7" name="Text 5"/>
          <p:cNvSpPr/>
          <p:nvPr/>
        </p:nvSpPr>
        <p:spPr>
          <a:xfrm>
            <a:off x="888802" y="2641402"/>
            <a:ext cx="1986668" cy="800100"/>
          </a:xfrm>
          <a:prstGeom prst="rect">
            <a:avLst/>
          </a:prstGeom>
          <a:noFill/>
          <a:ln/>
        </p:spPr>
        <p:txBody>
          <a:bodyPr wrap="square" lIns="0" tIns="0" rIns="0" bIns="0" rtlCol="0" anchor="t"/>
          <a:lstStyle/>
          <a:p>
            <a:pPr marL="0" indent="0" algn="l">
              <a:lnSpc>
                <a:spcPts val="2100"/>
              </a:lnSpc>
              <a:buNone/>
            </a:pPr>
            <a:r>
              <a:rPr lang="en-US" sz="1400" dirty="0">
                <a:solidFill>
                  <a:srgbClr val="2C2C2C"/>
                </a:solidFill>
                <a:latin typeface="Arial" pitchFamily="34" charset="0"/>
                <a:ea typeface="Arial" pitchFamily="34" charset="-122"/>
                <a:cs typeface="Arial" pitchFamily="34" charset="-120"/>
              </a:rPr>
              <a:t>Use all five principles or just a few based on your specific task</a:t>
            </a:r>
            <a:endParaRPr lang="en-US" sz="1400" dirty="0"/>
          </a:p>
        </p:txBody>
      </p:sp>
      <p:sp>
        <p:nvSpPr>
          <p:cNvPr id="8" name="Text 6"/>
          <p:cNvSpPr/>
          <p:nvPr/>
        </p:nvSpPr>
        <p:spPr>
          <a:xfrm>
            <a:off x="3344317" y="1800076"/>
            <a:ext cx="2455515" cy="1958876"/>
          </a:xfrm>
          <a:prstGeom prst="roundRect">
            <a:avLst>
              <a:gd name="adj" fmla="val 5187"/>
            </a:avLst>
          </a:prstGeom>
          <a:solidFill>
            <a:srgbClr val="F4F6F6"/>
          </a:solidFill>
          <a:ln/>
        </p:spPr>
        <p:txBody>
          <a:bodyPr wrap="square" rtlCol="0" anchor="ctr"/>
          <a:lstStyle/>
          <a:p>
            <a:pPr marL="0" indent="0">
              <a:buNone/>
            </a:pPr>
            <a:endParaRPr lang="en-US" dirty="0"/>
          </a:p>
        </p:txBody>
      </p:sp>
      <p:sp>
        <p:nvSpPr>
          <p:cNvPr id="9" name="Shape 7"/>
          <p:cNvSpPr/>
          <p:nvPr/>
        </p:nvSpPr>
        <p:spPr>
          <a:xfrm>
            <a:off x="3344317" y="1838176"/>
            <a:ext cx="2455515" cy="0"/>
          </a:xfrm>
          <a:prstGeom prst="line">
            <a:avLst/>
          </a:prstGeom>
          <a:noFill/>
          <a:ln w="76200">
            <a:solidFill>
              <a:srgbClr val="5EA8A7"/>
            </a:solidFill>
            <a:prstDash val="solid"/>
          </a:ln>
        </p:spPr>
        <p:txBody>
          <a:bodyPr/>
          <a:lstStyle/>
          <a:p>
            <a:endParaRPr lang="en-US"/>
          </a:p>
        </p:txBody>
      </p:sp>
      <p:sp>
        <p:nvSpPr>
          <p:cNvPr id="10" name="Text 8"/>
          <p:cNvSpPr/>
          <p:nvPr/>
        </p:nvSpPr>
        <p:spPr>
          <a:xfrm>
            <a:off x="3598218" y="2193727"/>
            <a:ext cx="1986668" cy="295275"/>
          </a:xfrm>
          <a:prstGeom prst="rect">
            <a:avLst/>
          </a:prstGeom>
          <a:noFill/>
          <a:ln/>
        </p:spPr>
        <p:txBody>
          <a:bodyPr wrap="square" lIns="0" tIns="0" rIns="0" bIns="0" rtlCol="0" anchor="t"/>
          <a:lstStyle/>
          <a:p>
            <a:pPr marL="0" indent="0" algn="l">
              <a:spcAft>
                <a:spcPts val="1200"/>
              </a:spcAft>
              <a:buNone/>
            </a:pPr>
            <a:r>
              <a:rPr lang="en-US" sz="2000" b="1" dirty="0">
                <a:solidFill>
                  <a:srgbClr val="277884"/>
                </a:solidFill>
                <a:latin typeface="Arial" pitchFamily="34" charset="0"/>
                <a:ea typeface="Arial" pitchFamily="34" charset="-122"/>
                <a:cs typeface="Arial" pitchFamily="34" charset="-120"/>
              </a:rPr>
              <a:t>Tested</a:t>
            </a:r>
            <a:endParaRPr lang="en-US" sz="2000" dirty="0"/>
          </a:p>
        </p:txBody>
      </p:sp>
      <p:sp>
        <p:nvSpPr>
          <p:cNvPr id="11" name="Text 9"/>
          <p:cNvSpPr/>
          <p:nvPr/>
        </p:nvSpPr>
        <p:spPr>
          <a:xfrm>
            <a:off x="3598218" y="2641402"/>
            <a:ext cx="1986668" cy="800100"/>
          </a:xfrm>
          <a:prstGeom prst="rect">
            <a:avLst/>
          </a:prstGeom>
          <a:noFill/>
          <a:ln/>
        </p:spPr>
        <p:txBody>
          <a:bodyPr wrap="square" lIns="0" tIns="0" rIns="0" bIns="0" rtlCol="0" anchor="t"/>
          <a:lstStyle/>
          <a:p>
            <a:pPr marL="0" indent="0" algn="l">
              <a:lnSpc>
                <a:spcPts val="2100"/>
              </a:lnSpc>
              <a:buNone/>
            </a:pPr>
            <a:r>
              <a:rPr lang="en-US" sz="1400" dirty="0">
                <a:solidFill>
                  <a:srgbClr val="2C2C2C"/>
                </a:solidFill>
                <a:latin typeface="Arial" pitchFamily="34" charset="0"/>
                <a:ea typeface="Arial" pitchFamily="34" charset="-122"/>
                <a:cs typeface="Arial" pitchFamily="34" charset="-120"/>
              </a:rPr>
              <a:t>Based on established prompting strategies that consistently work</a:t>
            </a:r>
            <a:endParaRPr lang="en-US" sz="1400" dirty="0"/>
          </a:p>
        </p:txBody>
      </p:sp>
      <p:sp>
        <p:nvSpPr>
          <p:cNvPr id="12" name="Text 10"/>
          <p:cNvSpPr/>
          <p:nvPr/>
        </p:nvSpPr>
        <p:spPr>
          <a:xfrm>
            <a:off x="6053733" y="1800076"/>
            <a:ext cx="2455515" cy="1958876"/>
          </a:xfrm>
          <a:prstGeom prst="roundRect">
            <a:avLst>
              <a:gd name="adj" fmla="val 5187"/>
            </a:avLst>
          </a:prstGeom>
          <a:solidFill>
            <a:srgbClr val="F4F6F6"/>
          </a:solidFill>
          <a:ln/>
        </p:spPr>
        <p:txBody>
          <a:bodyPr wrap="square" rtlCol="0" anchor="ctr"/>
          <a:lstStyle/>
          <a:p>
            <a:pPr marL="0" indent="0">
              <a:buNone/>
            </a:pPr>
            <a:endParaRPr lang="en-US" dirty="0"/>
          </a:p>
        </p:txBody>
      </p:sp>
      <p:sp>
        <p:nvSpPr>
          <p:cNvPr id="13" name="Shape 11"/>
          <p:cNvSpPr/>
          <p:nvPr/>
        </p:nvSpPr>
        <p:spPr>
          <a:xfrm>
            <a:off x="6053733" y="1838176"/>
            <a:ext cx="2455515" cy="0"/>
          </a:xfrm>
          <a:prstGeom prst="line">
            <a:avLst/>
          </a:prstGeom>
          <a:noFill/>
          <a:ln w="76200">
            <a:solidFill>
              <a:srgbClr val="5EA8A7"/>
            </a:solidFill>
            <a:prstDash val="solid"/>
          </a:ln>
        </p:spPr>
        <p:txBody>
          <a:bodyPr/>
          <a:lstStyle/>
          <a:p>
            <a:endParaRPr lang="en-US"/>
          </a:p>
        </p:txBody>
      </p:sp>
      <p:sp>
        <p:nvSpPr>
          <p:cNvPr id="14" name="Text 12"/>
          <p:cNvSpPr/>
          <p:nvPr/>
        </p:nvSpPr>
        <p:spPr>
          <a:xfrm>
            <a:off x="6307634" y="2193727"/>
            <a:ext cx="1986668" cy="295275"/>
          </a:xfrm>
          <a:prstGeom prst="rect">
            <a:avLst/>
          </a:prstGeom>
          <a:noFill/>
          <a:ln/>
        </p:spPr>
        <p:txBody>
          <a:bodyPr wrap="square" lIns="0" tIns="0" rIns="0" bIns="0" rtlCol="0" anchor="t"/>
          <a:lstStyle/>
          <a:p>
            <a:pPr marL="0" indent="0" algn="l">
              <a:spcAft>
                <a:spcPts val="1200"/>
              </a:spcAft>
              <a:buNone/>
            </a:pPr>
            <a:r>
              <a:rPr lang="en-US" sz="2000" b="1" dirty="0">
                <a:solidFill>
                  <a:srgbClr val="277884"/>
                </a:solidFill>
                <a:latin typeface="Arial" pitchFamily="34" charset="0"/>
                <a:ea typeface="Arial" pitchFamily="34" charset="-122"/>
                <a:cs typeface="Arial" pitchFamily="34" charset="-120"/>
              </a:rPr>
              <a:t>Effective</a:t>
            </a:r>
            <a:endParaRPr lang="en-US" sz="2000" dirty="0"/>
          </a:p>
        </p:txBody>
      </p:sp>
      <p:sp>
        <p:nvSpPr>
          <p:cNvPr id="15" name="Text 13"/>
          <p:cNvSpPr/>
          <p:nvPr/>
        </p:nvSpPr>
        <p:spPr>
          <a:xfrm>
            <a:off x="6307634" y="2641402"/>
            <a:ext cx="1986668" cy="800100"/>
          </a:xfrm>
          <a:prstGeom prst="rect">
            <a:avLst/>
          </a:prstGeom>
          <a:noFill/>
          <a:ln/>
        </p:spPr>
        <p:txBody>
          <a:bodyPr wrap="square" lIns="0" tIns="0" rIns="0" bIns="0" rtlCol="0" anchor="t"/>
          <a:lstStyle/>
          <a:p>
            <a:pPr marL="0" indent="0" algn="l">
              <a:lnSpc>
                <a:spcPts val="2100"/>
              </a:lnSpc>
              <a:buNone/>
            </a:pPr>
            <a:r>
              <a:rPr lang="en-US" sz="1400" dirty="0">
                <a:solidFill>
                  <a:srgbClr val="2C2C2C"/>
                </a:solidFill>
                <a:latin typeface="Arial" pitchFamily="34" charset="0"/>
                <a:ea typeface="Arial" pitchFamily="34" charset="-122"/>
                <a:cs typeface="Arial" pitchFamily="34" charset="-120"/>
              </a:rPr>
              <a:t>Reduce frustration and get faster, higher-quality AI responses</a:t>
            </a:r>
            <a:endParaRPr lang="en-US" sz="1400" dirty="0"/>
          </a:p>
        </p:txBody>
      </p:sp>
      <p:sp>
        <p:nvSpPr>
          <p:cNvPr id="16" name="Text 14"/>
          <p:cNvSpPr/>
          <p:nvPr/>
        </p:nvSpPr>
        <p:spPr>
          <a:xfrm>
            <a:off x="556159" y="4139952"/>
            <a:ext cx="8031682" cy="266700"/>
          </a:xfrm>
          <a:prstGeom prst="rect">
            <a:avLst/>
          </a:prstGeom>
          <a:noFill/>
          <a:ln/>
        </p:spPr>
        <p:txBody>
          <a:bodyPr wrap="square" lIns="0" tIns="0" rIns="0" bIns="0" rtlCol="0" anchor="t"/>
          <a:lstStyle/>
          <a:p>
            <a:pPr marL="0" indent="0" algn="ctr">
              <a:spcBef>
                <a:spcPts val="3000"/>
              </a:spcBef>
              <a:buNone/>
            </a:pPr>
            <a:r>
              <a:rPr lang="en-US" b="1" dirty="0">
                <a:solidFill>
                  <a:srgbClr val="5EA8A7"/>
                </a:solidFill>
                <a:latin typeface="Arial" pitchFamily="34" charset="0"/>
                <a:ea typeface="Arial" pitchFamily="34" charset="-122"/>
                <a:cs typeface="Arial" pitchFamily="34" charset="-120"/>
              </a:rPr>
              <a:t>U</a:t>
            </a:r>
            <a:r>
              <a:rPr lang="en-US" sz="1800" b="1" dirty="0">
                <a:solidFill>
                  <a:srgbClr val="5EA8A7"/>
                </a:solidFill>
                <a:latin typeface="Arial" pitchFamily="34" charset="0"/>
                <a:ea typeface="Arial" pitchFamily="34" charset="-122"/>
                <a:cs typeface="Arial" pitchFamily="34" charset="-120"/>
              </a:rPr>
              <a:t>se of PEACE improves your AI interactions</a:t>
            </a:r>
            <a:endParaRPr lang="en-US" sz="1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156</TotalTime>
  <Words>3226</Words>
  <Application>Microsoft Macintosh PowerPoint</Application>
  <PresentationFormat>On-screen Show (16:9)</PresentationFormat>
  <Paragraphs>293</Paragraphs>
  <Slides>19</Slides>
  <Notes>19</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19</vt:i4>
      </vt:variant>
    </vt:vector>
  </HeadingPairs>
  <TitlesOfParts>
    <vt:vector size="21" baseType="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PEACE Framework for AI Prompting</dc:title>
  <dc:subject>PptxGenJS Presentation</dc:subject>
  <dc:creator>Blayne A. Stewart</dc:creator>
  <cp:lastModifiedBy>Blayne Stewart</cp:lastModifiedBy>
  <cp:revision>3</cp:revision>
  <dcterms:created xsi:type="dcterms:W3CDTF">2025-09-29T18:57:24Z</dcterms:created>
  <dcterms:modified xsi:type="dcterms:W3CDTF">2025-10-14T04:55:09Z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9ee1d1f7-586f-4b4c-9f3e-e9d9df5db2b2_Enabled">
    <vt:lpwstr>true</vt:lpwstr>
  </property>
  <property fmtid="{D5CDD505-2E9C-101B-9397-08002B2CF9AE}" pid="3" name="MSIP_Label_9ee1d1f7-586f-4b4c-9f3e-e9d9df5db2b2_SetDate">
    <vt:lpwstr>2025-10-01T20:37:04Z</vt:lpwstr>
  </property>
  <property fmtid="{D5CDD505-2E9C-101B-9397-08002B2CF9AE}" pid="4" name="MSIP_Label_9ee1d1f7-586f-4b4c-9f3e-e9d9df5db2b2_Method">
    <vt:lpwstr>Standard</vt:lpwstr>
  </property>
  <property fmtid="{D5CDD505-2E9C-101B-9397-08002B2CF9AE}" pid="5" name="MSIP_Label_9ee1d1f7-586f-4b4c-9f3e-e9d9df5db2b2_Name">
    <vt:lpwstr>Public</vt:lpwstr>
  </property>
  <property fmtid="{D5CDD505-2E9C-101B-9397-08002B2CF9AE}" pid="6" name="MSIP_Label_9ee1d1f7-586f-4b4c-9f3e-e9d9df5db2b2_SiteId">
    <vt:lpwstr>ed31fe64-bbf4-4e58-8180-7a31dbefbe2a</vt:lpwstr>
  </property>
  <property fmtid="{D5CDD505-2E9C-101B-9397-08002B2CF9AE}" pid="7" name="MSIP_Label_9ee1d1f7-586f-4b4c-9f3e-e9d9df5db2b2_ActionId">
    <vt:lpwstr>3df9de7c-0ec0-4e7e-b340-bd8d048153fa</vt:lpwstr>
  </property>
  <property fmtid="{D5CDD505-2E9C-101B-9397-08002B2CF9AE}" pid="8" name="MSIP_Label_9ee1d1f7-586f-4b4c-9f3e-e9d9df5db2b2_ContentBits">
    <vt:lpwstr>0</vt:lpwstr>
  </property>
  <property fmtid="{D5CDD505-2E9C-101B-9397-08002B2CF9AE}" pid="9" name="MSIP_Label_9ee1d1f7-586f-4b4c-9f3e-e9d9df5db2b2_Tag">
    <vt:lpwstr>50, 3, 0, 1</vt:lpwstr>
  </property>
</Properties>
</file>